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3"/>
    <p:sldId id="257" r:id="rId24"/>
    <p:sldId id="258" r:id="rId25"/>
    <p:sldId id="259" r:id="rId26"/>
    <p:sldId id="260" r:id="rId27"/>
    <p:sldId id="261" r:id="rId28"/>
    <p:sldId id="262" r:id="rId29"/>
    <p:sldId id="263" r:id="rId30"/>
    <p:sldId id="264" r:id="rId31"/>
    <p:sldId id="265" r:id="rId32"/>
    <p:sldId id="266" r:id="rId33"/>
    <p:sldId id="267" r:id="rId34"/>
    <p:sldId id="268" r:id="rId35"/>
    <p:sldId id="269" r:id="rId36"/>
  </p:sldIdLst>
  <p:sldSz cx="18288000" cy="10287000"/>
  <p:notesSz cx="6858000" cy="9144000"/>
  <p:embeddedFontLst>
    <p:embeddedFont>
      <p:font typeface="Bebas Neue" charset="1" panose="00000500000000000000"/>
      <p:regular r:id="rId6"/>
    </p:embeddedFont>
    <p:embeddedFont>
      <p:font typeface="Bebas Neue Bold" charset="1" panose="020B0606020202050201"/>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Quicksand" charset="1" panose="00000000000000000000"/>
      <p:regular r:id="rId12"/>
    </p:embeddedFont>
    <p:embeddedFont>
      <p:font typeface="Quicksand Bold" charset="1" panose="00000000000000000000"/>
      <p:regular r:id="rId13"/>
    </p:embeddedFont>
    <p:embeddedFont>
      <p:font typeface="Quicksand Light" charset="1" panose="00000000000000000000"/>
      <p:regular r:id="rId14"/>
    </p:embeddedFont>
    <p:embeddedFont>
      <p:font typeface="Quicksand Medium" charset="1" panose="00000000000000000000"/>
      <p:regular r:id="rId15"/>
    </p:embeddedFont>
    <p:embeddedFont>
      <p:font typeface="Quicksand Semi-Bold" charset="1" panose="00000000000000000000"/>
      <p:regular r:id="rId16"/>
    </p:embeddedFont>
    <p:embeddedFont>
      <p:font typeface="Nourd" charset="1" panose="00000500000000000000"/>
      <p:regular r:id="rId17"/>
    </p:embeddedFont>
    <p:embeddedFont>
      <p:font typeface="Nourd Bold" charset="1" panose="00000800000000000000"/>
      <p:regular r:id="rId18"/>
    </p:embeddedFont>
    <p:embeddedFont>
      <p:font typeface="Nourd Light" charset="1" panose="00000400000000000000"/>
      <p:regular r:id="rId19"/>
    </p:embeddedFont>
    <p:embeddedFont>
      <p:font typeface="Nourd Medium" charset="1" panose="00000600000000000000"/>
      <p:regular r:id="rId20"/>
    </p:embeddedFont>
    <p:embeddedFont>
      <p:font typeface="Nourd Semi-Bold" charset="1" panose="00000700000000000000"/>
      <p:regular r:id="rId21"/>
    </p:embeddedFont>
    <p:embeddedFont>
      <p:font typeface="Nourd Heavy" charset="1" panose="00000A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slides/slide1.xml" Type="http://schemas.openxmlformats.org/officeDocument/2006/relationships/slide"/><Relationship Id="rId24" Target="slides/slide2.xml" Type="http://schemas.openxmlformats.org/officeDocument/2006/relationships/slide"/><Relationship Id="rId25" Target="slides/slide3.xml" Type="http://schemas.openxmlformats.org/officeDocument/2006/relationships/slide"/><Relationship Id="rId26" Target="slides/slide4.xml" Type="http://schemas.openxmlformats.org/officeDocument/2006/relationships/slide"/><Relationship Id="rId27" Target="slides/slide5.xml" Type="http://schemas.openxmlformats.org/officeDocument/2006/relationships/slide"/><Relationship Id="rId28" Target="slides/slide6.xml" Type="http://schemas.openxmlformats.org/officeDocument/2006/relationships/slide"/><Relationship Id="rId29" Target="slides/slide7.xml" Type="http://schemas.openxmlformats.org/officeDocument/2006/relationships/slide"/><Relationship Id="rId3" Target="viewProps.xml" Type="http://schemas.openxmlformats.org/officeDocument/2006/relationships/viewProps"/><Relationship Id="rId30" Target="slides/slide8.xml" Type="http://schemas.openxmlformats.org/officeDocument/2006/relationships/slide"/><Relationship Id="rId31" Target="slides/slide9.xml" Type="http://schemas.openxmlformats.org/officeDocument/2006/relationships/slide"/><Relationship Id="rId32" Target="slides/slide10.xml" Type="http://schemas.openxmlformats.org/officeDocument/2006/relationships/slide"/><Relationship Id="rId33" Target="slides/slide11.xml" Type="http://schemas.openxmlformats.org/officeDocument/2006/relationships/slide"/><Relationship Id="rId34" Target="slides/slide12.xml" Type="http://schemas.openxmlformats.org/officeDocument/2006/relationships/slide"/><Relationship Id="rId35" Target="slides/slide13.xml" Type="http://schemas.openxmlformats.org/officeDocument/2006/relationships/slide"/><Relationship Id="rId36" Target="slides/slide14.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0C4F4"/>
        </a:solidFill>
      </p:bgPr>
    </p:bg>
    <p:spTree>
      <p:nvGrpSpPr>
        <p:cNvPr id="1" name=""/>
        <p:cNvGrpSpPr/>
        <p:nvPr/>
      </p:nvGrpSpPr>
      <p:grpSpPr>
        <a:xfrm>
          <a:off x="0" y="0"/>
          <a:ext cx="0" cy="0"/>
          <a:chOff x="0" y="0"/>
          <a:chExt cx="0" cy="0"/>
        </a:xfrm>
      </p:grpSpPr>
      <p:sp>
        <p:nvSpPr>
          <p:cNvPr name="Freeform 2" id="2"/>
          <p:cNvSpPr/>
          <p:nvPr/>
        </p:nvSpPr>
        <p:spPr>
          <a:xfrm flipH="false" flipV="false" rot="0">
            <a:off x="2289811" y="2858770"/>
            <a:ext cx="13708378" cy="4569459"/>
          </a:xfrm>
          <a:custGeom>
            <a:avLst/>
            <a:gdLst/>
            <a:ahLst/>
            <a:cxnLst/>
            <a:rect r="r" b="b" t="t" l="l"/>
            <a:pathLst>
              <a:path h="4569459" w="13708378">
                <a:moveTo>
                  <a:pt x="0" y="0"/>
                </a:moveTo>
                <a:lnTo>
                  <a:pt x="13708378" y="0"/>
                </a:lnTo>
                <a:lnTo>
                  <a:pt x="13708378" y="4569460"/>
                </a:lnTo>
                <a:lnTo>
                  <a:pt x="0" y="4569460"/>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499848" y="2320956"/>
            <a:ext cx="7939735" cy="6937344"/>
          </a:xfrm>
          <a:custGeom>
            <a:avLst/>
            <a:gdLst/>
            <a:ahLst/>
            <a:cxnLst/>
            <a:rect r="r" b="b" t="t" l="l"/>
            <a:pathLst>
              <a:path h="6937344" w="7939735">
                <a:moveTo>
                  <a:pt x="0" y="0"/>
                </a:moveTo>
                <a:lnTo>
                  <a:pt x="7939736" y="0"/>
                </a:lnTo>
                <a:lnTo>
                  <a:pt x="7939736" y="6937344"/>
                </a:lnTo>
                <a:lnTo>
                  <a:pt x="0" y="69373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007757" y="396292"/>
            <a:ext cx="4829785" cy="1609928"/>
          </a:xfrm>
          <a:custGeom>
            <a:avLst/>
            <a:gdLst/>
            <a:ahLst/>
            <a:cxnLst/>
            <a:rect r="r" b="b" t="t" l="l"/>
            <a:pathLst>
              <a:path h="1609928" w="4829785">
                <a:moveTo>
                  <a:pt x="0" y="0"/>
                </a:moveTo>
                <a:lnTo>
                  <a:pt x="4829785" y="0"/>
                </a:lnTo>
                <a:lnTo>
                  <a:pt x="4829785" y="1609928"/>
                </a:lnTo>
                <a:lnTo>
                  <a:pt x="0" y="1609928"/>
                </a:lnTo>
                <a:lnTo>
                  <a:pt x="0" y="0"/>
                </a:lnTo>
                <a:close/>
              </a:path>
            </a:pathLst>
          </a:custGeom>
          <a:blipFill>
            <a:blip r:embed="rId4"/>
            <a:stretch>
              <a:fillRect l="0" t="0" r="0" b="0"/>
            </a:stretch>
          </a:blipFill>
        </p:spPr>
      </p:sp>
      <p:grpSp>
        <p:nvGrpSpPr>
          <p:cNvPr name="Group 4" id="4"/>
          <p:cNvGrpSpPr/>
          <p:nvPr/>
        </p:nvGrpSpPr>
        <p:grpSpPr>
          <a:xfrm rot="2101979">
            <a:off x="-2921732" y="-5387978"/>
            <a:ext cx="11310585" cy="16178162"/>
            <a:chOff x="0" y="0"/>
            <a:chExt cx="2978919" cy="4260915"/>
          </a:xfrm>
        </p:grpSpPr>
        <p:sp>
          <p:nvSpPr>
            <p:cNvPr name="Freeform 5" id="5"/>
            <p:cNvSpPr/>
            <p:nvPr/>
          </p:nvSpPr>
          <p:spPr>
            <a:xfrm flipH="false" flipV="false" rot="0">
              <a:off x="0" y="0"/>
              <a:ext cx="2978919" cy="4260915"/>
            </a:xfrm>
            <a:custGeom>
              <a:avLst/>
              <a:gdLst/>
              <a:ahLst/>
              <a:cxnLst/>
              <a:rect r="r" b="b" t="t" l="l"/>
              <a:pathLst>
                <a:path h="4260915" w="2978919">
                  <a:moveTo>
                    <a:pt x="0" y="0"/>
                  </a:moveTo>
                  <a:lnTo>
                    <a:pt x="2978919" y="0"/>
                  </a:lnTo>
                  <a:lnTo>
                    <a:pt x="2978919" y="4260915"/>
                  </a:lnTo>
                  <a:lnTo>
                    <a:pt x="0" y="4260915"/>
                  </a:lnTo>
                  <a:close/>
                </a:path>
              </a:pathLst>
            </a:custGeom>
            <a:solidFill>
              <a:srgbClr val="1C3D6E"/>
            </a:solidFill>
          </p:spPr>
        </p:sp>
        <p:sp>
          <p:nvSpPr>
            <p:cNvPr name="TextBox 6" id="6"/>
            <p:cNvSpPr txBox="true"/>
            <p:nvPr/>
          </p:nvSpPr>
          <p:spPr>
            <a:xfrm>
              <a:off x="0" y="-9525"/>
              <a:ext cx="2978919" cy="4270440"/>
            </a:xfrm>
            <a:prstGeom prst="rect">
              <a:avLst/>
            </a:prstGeom>
          </p:spPr>
          <p:txBody>
            <a:bodyPr anchor="ctr" rtlCol="false" tIns="50800" lIns="50800" bIns="50800" rIns="50800"/>
            <a:lstStyle/>
            <a:p>
              <a:pPr algn="ctr">
                <a:lnSpc>
                  <a:spcPts val="2639"/>
                </a:lnSpc>
              </a:pPr>
            </a:p>
          </p:txBody>
        </p:sp>
      </p:grpSp>
      <p:sp>
        <p:nvSpPr>
          <p:cNvPr name="TextBox 7" id="7"/>
          <p:cNvSpPr txBox="true"/>
          <p:nvPr/>
        </p:nvSpPr>
        <p:spPr>
          <a:xfrm rot="0">
            <a:off x="1028700" y="3053996"/>
            <a:ext cx="5287162" cy="3944532"/>
          </a:xfrm>
          <a:prstGeom prst="rect">
            <a:avLst/>
          </a:prstGeom>
        </p:spPr>
        <p:txBody>
          <a:bodyPr anchor="t" rtlCol="false" tIns="0" lIns="0" bIns="0" rIns="0">
            <a:spAutoFit/>
          </a:bodyPr>
          <a:lstStyle/>
          <a:p>
            <a:pPr>
              <a:lnSpc>
                <a:spcPts val="10999"/>
              </a:lnSpc>
            </a:pPr>
            <a:r>
              <a:rPr lang="en-US" sz="7856">
                <a:solidFill>
                  <a:srgbClr val="FFFFFF"/>
                </a:solidFill>
                <a:latin typeface="Nourd Bold"/>
              </a:rPr>
              <a:t>LOREM IPSUM</a:t>
            </a:r>
          </a:p>
          <a:p>
            <a:pPr>
              <a:lnSpc>
                <a:spcPts val="4619"/>
              </a:lnSpc>
            </a:pPr>
            <a:r>
              <a:rPr lang="en-US" sz="3299">
                <a:solidFill>
                  <a:srgbClr val="FFFFFF"/>
                </a:solidFill>
                <a:latin typeface="Nourd Bold"/>
              </a:rPr>
              <a:t>(USE AS IMPACT SLIDE)</a:t>
            </a:r>
          </a:p>
          <a:p>
            <a:pPr>
              <a:lnSpc>
                <a:spcPts val="4619"/>
              </a:lnSpc>
            </a:pPr>
            <a:r>
              <a:rPr lang="en-US" sz="3299">
                <a:solidFill>
                  <a:srgbClr val="FFFFFF"/>
                </a:solidFill>
                <a:latin typeface="Nourd Bold"/>
              </a:rPr>
              <a:t>(BE SURE TO CENTER)</a:t>
            </a:r>
          </a:p>
        </p:txBody>
      </p:sp>
      <p:sp>
        <p:nvSpPr>
          <p:cNvPr name="TextBox 8" id="8"/>
          <p:cNvSpPr txBox="true"/>
          <p:nvPr/>
        </p:nvSpPr>
        <p:spPr>
          <a:xfrm rot="0">
            <a:off x="13979196" y="9540648"/>
            <a:ext cx="3280104" cy="370078"/>
          </a:xfrm>
          <a:prstGeom prst="rect">
            <a:avLst/>
          </a:prstGeom>
        </p:spPr>
        <p:txBody>
          <a:bodyPr anchor="t" rtlCol="false" tIns="0" lIns="0" bIns="0" rIns="0">
            <a:spAutoFit/>
          </a:bodyPr>
          <a:lstStyle/>
          <a:p>
            <a:pPr algn="r">
              <a:lnSpc>
                <a:spcPts val="2920"/>
              </a:lnSpc>
            </a:pPr>
            <a:r>
              <a:rPr lang="en-US" sz="2299">
                <a:solidFill>
                  <a:srgbClr val="1C3D6E"/>
                </a:solidFill>
                <a:latin typeface="Quicksand"/>
              </a:rPr>
              <a:t>2023 Annual Report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1170633" cy="1170633"/>
          </a:xfrm>
          <a:custGeom>
            <a:avLst/>
            <a:gdLst/>
            <a:ahLst/>
            <a:cxnLst/>
            <a:rect r="r" b="b" t="t" l="l"/>
            <a:pathLst>
              <a:path h="1170633" w="1170633">
                <a:moveTo>
                  <a:pt x="0" y="0"/>
                </a:moveTo>
                <a:lnTo>
                  <a:pt x="1170633" y="0"/>
                </a:lnTo>
                <a:lnTo>
                  <a:pt x="1170633" y="1170633"/>
                </a:lnTo>
                <a:lnTo>
                  <a:pt x="0" y="11706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71818" y="3686999"/>
            <a:ext cx="8272182" cy="4183460"/>
          </a:xfrm>
          <a:prstGeom prst="rect">
            <a:avLst/>
          </a:prstGeom>
        </p:spPr>
        <p:txBody>
          <a:bodyPr anchor="t" rtlCol="false" tIns="0" lIns="0" bIns="0" rIns="0">
            <a:spAutoFit/>
          </a:bodyPr>
          <a:lstStyle/>
          <a:p>
            <a:pPr>
              <a:lnSpc>
                <a:spcPts val="32784"/>
              </a:lnSpc>
            </a:pPr>
            <a:r>
              <a:rPr lang="en-US" sz="28020">
                <a:solidFill>
                  <a:srgbClr val="1C3D6E"/>
                </a:solidFill>
                <a:latin typeface="Quicksand Bold"/>
              </a:rPr>
              <a:t>89%</a:t>
            </a:r>
          </a:p>
        </p:txBody>
      </p:sp>
      <p:sp>
        <p:nvSpPr>
          <p:cNvPr name="TextBox 4" id="4"/>
          <p:cNvSpPr txBox="true"/>
          <p:nvPr/>
        </p:nvSpPr>
        <p:spPr>
          <a:xfrm rot="0">
            <a:off x="1028700" y="8429625"/>
            <a:ext cx="5515593" cy="828675"/>
          </a:xfrm>
          <a:prstGeom prst="rect">
            <a:avLst/>
          </a:prstGeom>
        </p:spPr>
        <p:txBody>
          <a:bodyPr anchor="t" rtlCol="false" tIns="0" lIns="0" bIns="0" rIns="0">
            <a:spAutoFit/>
          </a:bodyPr>
          <a:lstStyle/>
          <a:p>
            <a:pPr algn="l" marL="0" indent="0" lvl="0">
              <a:lnSpc>
                <a:spcPts val="3360"/>
              </a:lnSpc>
              <a:spcBef>
                <a:spcPct val="0"/>
              </a:spcBef>
            </a:pPr>
            <a:r>
              <a:rPr lang="en-US" sz="2800">
                <a:solidFill>
                  <a:srgbClr val="2E2E2E"/>
                </a:solidFill>
                <a:latin typeface="Quicksand Bold"/>
              </a:rPr>
              <a:t>The Company revenue increased 85</a:t>
            </a:r>
            <a:r>
              <a:rPr lang="en-US" sz="2800">
                <a:solidFill>
                  <a:srgbClr val="2E2E2E"/>
                </a:solidFill>
                <a:latin typeface="Quicksand Bold"/>
              </a:rPr>
              <a:t>% in the past year</a:t>
            </a:r>
          </a:p>
        </p:txBody>
      </p:sp>
      <p:sp>
        <p:nvSpPr>
          <p:cNvPr name="TextBox 5" id="5"/>
          <p:cNvSpPr txBox="true"/>
          <p:nvPr/>
        </p:nvSpPr>
        <p:spPr>
          <a:xfrm rot="0">
            <a:off x="10645530" y="4175171"/>
            <a:ext cx="6322417" cy="828675"/>
          </a:xfrm>
          <a:prstGeom prst="rect">
            <a:avLst/>
          </a:prstGeom>
        </p:spPr>
        <p:txBody>
          <a:bodyPr anchor="t" rtlCol="false" tIns="0" lIns="0" bIns="0" rIns="0">
            <a:spAutoFit/>
          </a:bodyPr>
          <a:lstStyle/>
          <a:p>
            <a:pPr algn="l" marL="0" indent="0" lvl="0">
              <a:lnSpc>
                <a:spcPts val="3360"/>
              </a:lnSpc>
              <a:spcBef>
                <a:spcPct val="0"/>
              </a:spcBef>
            </a:pPr>
            <a:r>
              <a:rPr lang="en-US" sz="2800">
                <a:solidFill>
                  <a:srgbClr val="FF671B"/>
                </a:solidFill>
                <a:latin typeface="Quicksand Bold"/>
              </a:rPr>
              <a:t>Getting an average of 10 customers </a:t>
            </a:r>
            <a:r>
              <a:rPr lang="en-US" sz="2800">
                <a:solidFill>
                  <a:srgbClr val="FF671B"/>
                </a:solidFill>
                <a:latin typeface="Quicksand Bold"/>
              </a:rPr>
              <a:t>per day in the last quarter</a:t>
            </a:r>
          </a:p>
        </p:txBody>
      </p:sp>
      <p:sp>
        <p:nvSpPr>
          <p:cNvPr name="TextBox 6" id="6"/>
          <p:cNvSpPr txBox="true"/>
          <p:nvPr/>
        </p:nvSpPr>
        <p:spPr>
          <a:xfrm rot="0">
            <a:off x="10645530" y="5282977"/>
            <a:ext cx="6613770" cy="1108710"/>
          </a:xfrm>
          <a:prstGeom prst="rect">
            <a:avLst/>
          </a:prstGeom>
        </p:spPr>
        <p:txBody>
          <a:bodyPr anchor="t" rtlCol="false" tIns="0" lIns="0" bIns="0" rIns="0">
            <a:spAutoFit/>
          </a:bodyPr>
          <a:lstStyle/>
          <a:p>
            <a:pPr>
              <a:lnSpc>
                <a:spcPts val="2940"/>
              </a:lnSpc>
            </a:pPr>
            <a:r>
              <a:rPr lang="en-US" sz="2100">
                <a:solidFill>
                  <a:srgbClr val="000000"/>
                </a:solidFill>
                <a:latin typeface="Quicksand"/>
              </a:rPr>
              <a:t>Lorem ipsum dolor sit amahedet, consectetur adipiscing elit. Neaam eget elementum tellus, sit ameomt aliquam nibh. Pel galantiu hobisleuat. </a:t>
            </a:r>
          </a:p>
        </p:txBody>
      </p:sp>
      <p:sp>
        <p:nvSpPr>
          <p:cNvPr name="TextBox 7" id="7"/>
          <p:cNvSpPr txBox="true"/>
          <p:nvPr/>
        </p:nvSpPr>
        <p:spPr>
          <a:xfrm rot="0">
            <a:off x="10645530" y="7041784"/>
            <a:ext cx="6322417" cy="828675"/>
          </a:xfrm>
          <a:prstGeom prst="rect">
            <a:avLst/>
          </a:prstGeom>
        </p:spPr>
        <p:txBody>
          <a:bodyPr anchor="t" rtlCol="false" tIns="0" lIns="0" bIns="0" rIns="0">
            <a:spAutoFit/>
          </a:bodyPr>
          <a:lstStyle/>
          <a:p>
            <a:pPr>
              <a:lnSpc>
                <a:spcPts val="3360"/>
              </a:lnSpc>
            </a:pPr>
            <a:r>
              <a:rPr lang="en-US" sz="2800">
                <a:solidFill>
                  <a:srgbClr val="FF671B"/>
                </a:solidFill>
                <a:latin typeface="Quicksand Bold"/>
              </a:rPr>
              <a:t>Statistics are always up</a:t>
            </a:r>
          </a:p>
          <a:p>
            <a:pPr algn="l" marL="0" indent="0" lvl="0">
              <a:lnSpc>
                <a:spcPts val="3360"/>
              </a:lnSpc>
              <a:spcBef>
                <a:spcPct val="0"/>
              </a:spcBef>
            </a:pPr>
            <a:r>
              <a:rPr lang="en-US" sz="2800">
                <a:solidFill>
                  <a:srgbClr val="FF671B"/>
                </a:solidFill>
                <a:latin typeface="Quicksand Bold"/>
              </a:rPr>
              <a:t>and stable from Q1 to Q4</a:t>
            </a:r>
          </a:p>
        </p:txBody>
      </p:sp>
      <p:sp>
        <p:nvSpPr>
          <p:cNvPr name="TextBox 8" id="8"/>
          <p:cNvSpPr txBox="true"/>
          <p:nvPr/>
        </p:nvSpPr>
        <p:spPr>
          <a:xfrm rot="0">
            <a:off x="10645530" y="8149590"/>
            <a:ext cx="6613770" cy="1108710"/>
          </a:xfrm>
          <a:prstGeom prst="rect">
            <a:avLst/>
          </a:prstGeom>
        </p:spPr>
        <p:txBody>
          <a:bodyPr anchor="t" rtlCol="false" tIns="0" lIns="0" bIns="0" rIns="0">
            <a:spAutoFit/>
          </a:bodyPr>
          <a:lstStyle/>
          <a:p>
            <a:pPr>
              <a:lnSpc>
                <a:spcPts val="2940"/>
              </a:lnSpc>
            </a:pPr>
            <a:r>
              <a:rPr lang="en-US" sz="2100">
                <a:solidFill>
                  <a:srgbClr val="000000"/>
                </a:solidFill>
                <a:latin typeface="Quicksand"/>
              </a:rPr>
              <a:t>Lorem ipsum dolor sit amahedet, consectetur adipiscing elit. Neaam eget elementum tellus, sit ameomt aliquam nibh. Pel galantiu hobisleuat.</a:t>
            </a:r>
            <a:r>
              <a:rPr lang="en-US" sz="2100">
                <a:solidFill>
                  <a:srgbClr val="000000"/>
                </a:solidFill>
                <a:latin typeface="Quicksand"/>
              </a:rPr>
              <a:t> </a:t>
            </a:r>
          </a:p>
        </p:txBody>
      </p:sp>
      <p:sp>
        <p:nvSpPr>
          <p:cNvPr name="TextBox 9" id="9"/>
          <p:cNvSpPr txBox="true"/>
          <p:nvPr/>
        </p:nvSpPr>
        <p:spPr>
          <a:xfrm rot="0">
            <a:off x="10645530" y="1047750"/>
            <a:ext cx="6322417" cy="2373630"/>
          </a:xfrm>
          <a:prstGeom prst="rect">
            <a:avLst/>
          </a:prstGeom>
        </p:spPr>
        <p:txBody>
          <a:bodyPr anchor="t" rtlCol="false" tIns="0" lIns="0" bIns="0" rIns="0">
            <a:spAutoFit/>
          </a:bodyPr>
          <a:lstStyle/>
          <a:p>
            <a:pPr>
              <a:lnSpc>
                <a:spcPts val="9360"/>
              </a:lnSpc>
            </a:pPr>
            <a:r>
              <a:rPr lang="en-US" sz="8000">
                <a:solidFill>
                  <a:srgbClr val="292929"/>
                </a:solidFill>
                <a:latin typeface="Quicksand Bold"/>
              </a:rPr>
              <a:t>Market</a:t>
            </a:r>
          </a:p>
          <a:p>
            <a:pPr>
              <a:lnSpc>
                <a:spcPts val="9360"/>
              </a:lnSpc>
            </a:pPr>
            <a:r>
              <a:rPr lang="en-US" sz="8000">
                <a:solidFill>
                  <a:srgbClr val="292929"/>
                </a:solidFill>
                <a:latin typeface="Quicksand Bold"/>
              </a:rPr>
              <a:t>Growth</a:t>
            </a:r>
          </a:p>
        </p:txBody>
      </p:sp>
      <p:sp>
        <p:nvSpPr>
          <p:cNvPr name="TextBox 10" id="10"/>
          <p:cNvSpPr txBox="true"/>
          <p:nvPr/>
        </p:nvSpPr>
        <p:spPr>
          <a:xfrm rot="0">
            <a:off x="13979196" y="9553575"/>
            <a:ext cx="3280104" cy="370078"/>
          </a:xfrm>
          <a:prstGeom prst="rect">
            <a:avLst/>
          </a:prstGeom>
        </p:spPr>
        <p:txBody>
          <a:bodyPr anchor="t" rtlCol="false" tIns="0" lIns="0" bIns="0" rIns="0">
            <a:spAutoFit/>
          </a:bodyPr>
          <a:lstStyle/>
          <a:p>
            <a:pPr algn="r">
              <a:lnSpc>
                <a:spcPts val="2920"/>
              </a:lnSpc>
            </a:pPr>
            <a:r>
              <a:rPr lang="en-US" sz="2299">
                <a:solidFill>
                  <a:srgbClr val="1C3D6E"/>
                </a:solidFill>
                <a:latin typeface="Quicksand"/>
              </a:rPr>
              <a:t>2023 Annual Report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314722" y="0"/>
            <a:ext cx="4973278" cy="10287000"/>
            <a:chOff x="0" y="0"/>
            <a:chExt cx="1309835" cy="2709333"/>
          </a:xfrm>
        </p:grpSpPr>
        <p:sp>
          <p:nvSpPr>
            <p:cNvPr name="Freeform 3" id="3"/>
            <p:cNvSpPr/>
            <p:nvPr/>
          </p:nvSpPr>
          <p:spPr>
            <a:xfrm flipH="false" flipV="false" rot="0">
              <a:off x="0" y="0"/>
              <a:ext cx="1309835" cy="2709333"/>
            </a:xfrm>
            <a:custGeom>
              <a:avLst/>
              <a:gdLst/>
              <a:ahLst/>
              <a:cxnLst/>
              <a:rect r="r" b="b" t="t" l="l"/>
              <a:pathLst>
                <a:path h="2709333" w="1309835">
                  <a:moveTo>
                    <a:pt x="0" y="0"/>
                  </a:moveTo>
                  <a:lnTo>
                    <a:pt x="1309835" y="0"/>
                  </a:lnTo>
                  <a:lnTo>
                    <a:pt x="1309835" y="2709333"/>
                  </a:lnTo>
                  <a:lnTo>
                    <a:pt x="0" y="2709333"/>
                  </a:lnTo>
                  <a:close/>
                </a:path>
              </a:pathLst>
            </a:custGeom>
            <a:solidFill>
              <a:srgbClr val="292929"/>
            </a:solidFill>
          </p:spPr>
        </p:sp>
        <p:sp>
          <p:nvSpPr>
            <p:cNvPr name="TextBox 4" id="4"/>
            <p:cNvSpPr txBox="true"/>
            <p:nvPr/>
          </p:nvSpPr>
          <p:spPr>
            <a:xfrm>
              <a:off x="0" y="-38100"/>
              <a:ext cx="1309835" cy="2747433"/>
            </a:xfrm>
            <a:prstGeom prst="rect">
              <a:avLst/>
            </a:prstGeom>
          </p:spPr>
          <p:txBody>
            <a:bodyPr anchor="ctr" rtlCol="false" tIns="50800" lIns="50800" bIns="50800" rIns="50800"/>
            <a:lstStyle/>
            <a:p>
              <a:pPr algn="ctr">
                <a:lnSpc>
                  <a:spcPts val="2547"/>
                </a:lnSpc>
              </a:pPr>
            </a:p>
          </p:txBody>
        </p:sp>
      </p:grpSp>
      <p:grpSp>
        <p:nvGrpSpPr>
          <p:cNvPr name="Group 5" id="5"/>
          <p:cNvGrpSpPr/>
          <p:nvPr/>
        </p:nvGrpSpPr>
        <p:grpSpPr>
          <a:xfrm rot="0">
            <a:off x="0" y="9933444"/>
            <a:ext cx="18288000" cy="353556"/>
            <a:chOff x="0" y="0"/>
            <a:chExt cx="4816593" cy="93118"/>
          </a:xfrm>
        </p:grpSpPr>
        <p:sp>
          <p:nvSpPr>
            <p:cNvPr name="Freeform 6" id="6"/>
            <p:cNvSpPr/>
            <p:nvPr/>
          </p:nvSpPr>
          <p:spPr>
            <a:xfrm flipH="false" flipV="false" rot="0">
              <a:off x="0" y="0"/>
              <a:ext cx="4816592" cy="93118"/>
            </a:xfrm>
            <a:custGeom>
              <a:avLst/>
              <a:gdLst/>
              <a:ahLst/>
              <a:cxnLst/>
              <a:rect r="r" b="b" t="t" l="l"/>
              <a:pathLst>
                <a:path h="93118" w="4816592">
                  <a:moveTo>
                    <a:pt x="0" y="0"/>
                  </a:moveTo>
                  <a:lnTo>
                    <a:pt x="4816592" y="0"/>
                  </a:lnTo>
                  <a:lnTo>
                    <a:pt x="4816592" y="93118"/>
                  </a:lnTo>
                  <a:lnTo>
                    <a:pt x="0" y="93118"/>
                  </a:lnTo>
                  <a:close/>
                </a:path>
              </a:pathLst>
            </a:custGeom>
            <a:solidFill>
              <a:srgbClr val="20C4F4"/>
            </a:solidFill>
          </p:spPr>
        </p:sp>
        <p:sp>
          <p:nvSpPr>
            <p:cNvPr name="TextBox 7" id="7"/>
            <p:cNvSpPr txBox="true"/>
            <p:nvPr/>
          </p:nvSpPr>
          <p:spPr>
            <a:xfrm>
              <a:off x="0" y="-38100"/>
              <a:ext cx="4816593" cy="131218"/>
            </a:xfrm>
            <a:prstGeom prst="rect">
              <a:avLst/>
            </a:prstGeom>
          </p:spPr>
          <p:txBody>
            <a:bodyPr anchor="ctr" rtlCol="false" tIns="50800" lIns="50800" bIns="50800" rIns="50800"/>
            <a:lstStyle/>
            <a:p>
              <a:pPr algn="ctr">
                <a:lnSpc>
                  <a:spcPts val="2547"/>
                </a:lnSpc>
              </a:pPr>
            </a:p>
          </p:txBody>
        </p:sp>
      </p:grpSp>
      <p:sp>
        <p:nvSpPr>
          <p:cNvPr name="Freeform 8" id="8"/>
          <p:cNvSpPr/>
          <p:nvPr/>
        </p:nvSpPr>
        <p:spPr>
          <a:xfrm flipH="false" flipV="false" rot="0">
            <a:off x="9527026" y="2784799"/>
            <a:ext cx="5759985" cy="5913207"/>
          </a:xfrm>
          <a:custGeom>
            <a:avLst/>
            <a:gdLst/>
            <a:ahLst/>
            <a:cxnLst/>
            <a:rect r="r" b="b" t="t" l="l"/>
            <a:pathLst>
              <a:path h="5913207" w="5759985">
                <a:moveTo>
                  <a:pt x="0" y="0"/>
                </a:moveTo>
                <a:lnTo>
                  <a:pt x="5759985" y="0"/>
                </a:lnTo>
                <a:lnTo>
                  <a:pt x="5759985" y="5913207"/>
                </a:lnTo>
                <a:lnTo>
                  <a:pt x="0" y="5913207"/>
                </a:lnTo>
                <a:lnTo>
                  <a:pt x="0" y="0"/>
                </a:lnTo>
                <a:close/>
              </a:path>
            </a:pathLst>
          </a:custGeom>
          <a:blipFill>
            <a:blip r:embed="rId2"/>
            <a:stretch>
              <a:fillRect l="-40643" t="-10215" r="-29663" b="-379"/>
            </a:stretch>
          </a:blipFill>
        </p:spPr>
      </p:sp>
      <p:sp>
        <p:nvSpPr>
          <p:cNvPr name="Freeform 9" id="9"/>
          <p:cNvSpPr/>
          <p:nvPr/>
        </p:nvSpPr>
        <p:spPr>
          <a:xfrm flipH="false" flipV="false" rot="0">
            <a:off x="13314722" y="1028700"/>
            <a:ext cx="3944578" cy="4314265"/>
          </a:xfrm>
          <a:custGeom>
            <a:avLst/>
            <a:gdLst/>
            <a:ahLst/>
            <a:cxnLst/>
            <a:rect r="r" b="b" t="t" l="l"/>
            <a:pathLst>
              <a:path h="4314265" w="3944578">
                <a:moveTo>
                  <a:pt x="0" y="0"/>
                </a:moveTo>
                <a:lnTo>
                  <a:pt x="3944578" y="0"/>
                </a:lnTo>
                <a:lnTo>
                  <a:pt x="3944578" y="4314265"/>
                </a:lnTo>
                <a:lnTo>
                  <a:pt x="0" y="4314265"/>
                </a:lnTo>
                <a:lnTo>
                  <a:pt x="0" y="0"/>
                </a:lnTo>
                <a:close/>
              </a:path>
            </a:pathLst>
          </a:custGeom>
          <a:blipFill>
            <a:blip r:embed="rId3"/>
            <a:stretch>
              <a:fillRect l="-64058" t="0" r="0" b="0"/>
            </a:stretch>
          </a:blipFill>
        </p:spPr>
      </p:sp>
      <p:sp>
        <p:nvSpPr>
          <p:cNvPr name="TextBox 10" id="10"/>
          <p:cNvSpPr txBox="true"/>
          <p:nvPr/>
        </p:nvSpPr>
        <p:spPr>
          <a:xfrm rot="0">
            <a:off x="1432112" y="2100991"/>
            <a:ext cx="7711888" cy="3554730"/>
          </a:xfrm>
          <a:prstGeom prst="rect">
            <a:avLst/>
          </a:prstGeom>
        </p:spPr>
        <p:txBody>
          <a:bodyPr anchor="t" rtlCol="false" tIns="0" lIns="0" bIns="0" rIns="0">
            <a:spAutoFit/>
          </a:bodyPr>
          <a:lstStyle/>
          <a:p>
            <a:pPr>
              <a:lnSpc>
                <a:spcPts val="9360"/>
              </a:lnSpc>
            </a:pPr>
            <a:r>
              <a:rPr lang="en-US" sz="8000">
                <a:solidFill>
                  <a:srgbClr val="292929"/>
                </a:solidFill>
                <a:latin typeface="Quicksand Bold"/>
              </a:rPr>
              <a:t>Connecting Customers to Your Brand</a:t>
            </a:r>
          </a:p>
        </p:txBody>
      </p:sp>
      <p:sp>
        <p:nvSpPr>
          <p:cNvPr name="TextBox 11" id="11"/>
          <p:cNvSpPr txBox="true"/>
          <p:nvPr/>
        </p:nvSpPr>
        <p:spPr>
          <a:xfrm rot="0">
            <a:off x="1432112" y="6846346"/>
            <a:ext cx="6389652" cy="1851660"/>
          </a:xfrm>
          <a:prstGeom prst="rect">
            <a:avLst/>
          </a:prstGeom>
        </p:spPr>
        <p:txBody>
          <a:bodyPr anchor="t" rtlCol="false" tIns="0" lIns="0" bIns="0" rIns="0">
            <a:spAutoFit/>
          </a:bodyPr>
          <a:lstStyle/>
          <a:p>
            <a:pPr>
              <a:lnSpc>
                <a:spcPts val="2940"/>
              </a:lnSpc>
            </a:pPr>
            <a:r>
              <a:rPr lang="en-US" sz="2100">
                <a:solidFill>
                  <a:srgbClr val="000000"/>
                </a:solidFill>
                <a:latin typeface="Quicksand"/>
              </a:rPr>
              <a:t>Lorem ipsum dolor sit amet, consectetur adipiscing elit. Nam eget elementum tellus, sit amet aliquam nibh. Pellentesque dignissim sit amet diam et consequat. Nam suscipit neque vitae tincidunt vehicula.</a:t>
            </a:r>
            <a:r>
              <a:rPr lang="en-US" sz="2100">
                <a:solidFill>
                  <a:srgbClr val="000000"/>
                </a:solidFill>
                <a:latin typeface="Quicksand"/>
              </a:rPr>
              <a:t> et diam et consequ</a:t>
            </a:r>
          </a:p>
        </p:txBody>
      </p:sp>
      <p:sp>
        <p:nvSpPr>
          <p:cNvPr name="TextBox 12" id="12"/>
          <p:cNvSpPr txBox="true"/>
          <p:nvPr/>
        </p:nvSpPr>
        <p:spPr>
          <a:xfrm rot="0">
            <a:off x="1517837" y="1535299"/>
            <a:ext cx="3740059" cy="343480"/>
          </a:xfrm>
          <a:prstGeom prst="rect">
            <a:avLst/>
          </a:prstGeom>
        </p:spPr>
        <p:txBody>
          <a:bodyPr anchor="t" rtlCol="false" tIns="0" lIns="0" bIns="0" rIns="0">
            <a:spAutoFit/>
          </a:bodyPr>
          <a:lstStyle/>
          <a:p>
            <a:pPr>
              <a:lnSpc>
                <a:spcPts val="2658"/>
              </a:lnSpc>
            </a:pPr>
            <a:r>
              <a:rPr lang="en-US" sz="1969" spc="236">
                <a:solidFill>
                  <a:srgbClr val="2E2E2E"/>
                </a:solidFill>
                <a:latin typeface="Bebas Neue"/>
              </a:rPr>
              <a:t>YOUR TEXT HERE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C3D6E"/>
        </a:solidFill>
      </p:bgPr>
    </p:bg>
    <p:spTree>
      <p:nvGrpSpPr>
        <p:cNvPr id="1" name=""/>
        <p:cNvGrpSpPr/>
        <p:nvPr/>
      </p:nvGrpSpPr>
      <p:grpSpPr>
        <a:xfrm>
          <a:off x="0" y="0"/>
          <a:ext cx="0" cy="0"/>
          <a:chOff x="0" y="0"/>
          <a:chExt cx="0" cy="0"/>
        </a:xfrm>
      </p:grpSpPr>
      <p:sp>
        <p:nvSpPr>
          <p:cNvPr name="TextBox 2" id="2"/>
          <p:cNvSpPr txBox="true"/>
          <p:nvPr/>
        </p:nvSpPr>
        <p:spPr>
          <a:xfrm rot="0">
            <a:off x="1028700" y="2648681"/>
            <a:ext cx="16230600" cy="3897406"/>
          </a:xfrm>
          <a:prstGeom prst="rect">
            <a:avLst/>
          </a:prstGeom>
        </p:spPr>
        <p:txBody>
          <a:bodyPr anchor="t" rtlCol="false" tIns="0" lIns="0" bIns="0" rIns="0">
            <a:spAutoFit/>
          </a:bodyPr>
          <a:lstStyle/>
          <a:p>
            <a:pPr>
              <a:lnSpc>
                <a:spcPts val="6193"/>
              </a:lnSpc>
            </a:pPr>
            <a:r>
              <a:rPr lang="en-US" sz="4588">
                <a:solidFill>
                  <a:srgbClr val="FFFFFF"/>
                </a:solidFill>
                <a:latin typeface="Quicksand Bold"/>
              </a:rPr>
              <a:t>Recent surveys have indicated that ....... Lorem ipsum dolor sit amet, consectetur adipiscing elit. Nam eget elementum tellus, sit amet aliquam nibh. Pellentesque dignissim sit amet diam et consequat. Nam suscipit neque vitae tincidunt vehicula. et diam et consequ </a:t>
            </a:r>
          </a:p>
        </p:txBody>
      </p:sp>
      <p:sp>
        <p:nvSpPr>
          <p:cNvPr name="Freeform 3" id="3"/>
          <p:cNvSpPr/>
          <p:nvPr/>
        </p:nvSpPr>
        <p:spPr>
          <a:xfrm flipH="false" flipV="false" rot="0">
            <a:off x="1028700" y="8300810"/>
            <a:ext cx="1170633" cy="1170633"/>
          </a:xfrm>
          <a:custGeom>
            <a:avLst/>
            <a:gdLst/>
            <a:ahLst/>
            <a:cxnLst/>
            <a:rect r="r" b="b" t="t" l="l"/>
            <a:pathLst>
              <a:path h="1170633" w="1170633">
                <a:moveTo>
                  <a:pt x="0" y="0"/>
                </a:moveTo>
                <a:lnTo>
                  <a:pt x="1170633" y="0"/>
                </a:lnTo>
                <a:lnTo>
                  <a:pt x="1170633" y="1170633"/>
                </a:lnTo>
                <a:lnTo>
                  <a:pt x="0" y="11706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3979196" y="9553575"/>
            <a:ext cx="3280104" cy="370078"/>
          </a:xfrm>
          <a:prstGeom prst="rect">
            <a:avLst/>
          </a:prstGeom>
        </p:spPr>
        <p:txBody>
          <a:bodyPr anchor="t" rtlCol="false" tIns="0" lIns="0" bIns="0" rIns="0">
            <a:spAutoFit/>
          </a:bodyPr>
          <a:lstStyle/>
          <a:p>
            <a:pPr algn="r">
              <a:lnSpc>
                <a:spcPts val="2920"/>
              </a:lnSpc>
            </a:pPr>
            <a:r>
              <a:rPr lang="en-US" sz="2299">
                <a:solidFill>
                  <a:srgbClr val="FFFFFF"/>
                </a:solidFill>
                <a:latin typeface="Quicksand"/>
              </a:rPr>
              <a:t>2023 Annual Report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292929"/>
        </a:solidFill>
      </p:bgPr>
    </p:bg>
    <p:spTree>
      <p:nvGrpSpPr>
        <p:cNvPr id="1" name=""/>
        <p:cNvGrpSpPr/>
        <p:nvPr/>
      </p:nvGrpSpPr>
      <p:grpSpPr>
        <a:xfrm>
          <a:off x="0" y="0"/>
          <a:ext cx="0" cy="0"/>
          <a:chOff x="0" y="0"/>
          <a:chExt cx="0" cy="0"/>
        </a:xfrm>
      </p:grpSpPr>
      <p:grpSp>
        <p:nvGrpSpPr>
          <p:cNvPr name="Group 2" id="2"/>
          <p:cNvGrpSpPr/>
          <p:nvPr/>
        </p:nvGrpSpPr>
        <p:grpSpPr>
          <a:xfrm rot="0">
            <a:off x="2708721" y="7788145"/>
            <a:ext cx="15579279" cy="2498855"/>
            <a:chOff x="0" y="0"/>
            <a:chExt cx="4103185" cy="658135"/>
          </a:xfrm>
        </p:grpSpPr>
        <p:sp>
          <p:nvSpPr>
            <p:cNvPr name="Freeform 3" id="3"/>
            <p:cNvSpPr/>
            <p:nvPr/>
          </p:nvSpPr>
          <p:spPr>
            <a:xfrm flipH="false" flipV="false" rot="0">
              <a:off x="0" y="0"/>
              <a:ext cx="4103184" cy="658135"/>
            </a:xfrm>
            <a:custGeom>
              <a:avLst/>
              <a:gdLst/>
              <a:ahLst/>
              <a:cxnLst/>
              <a:rect r="r" b="b" t="t" l="l"/>
              <a:pathLst>
                <a:path h="658135" w="4103184">
                  <a:moveTo>
                    <a:pt x="0" y="0"/>
                  </a:moveTo>
                  <a:lnTo>
                    <a:pt x="4103184" y="0"/>
                  </a:lnTo>
                  <a:lnTo>
                    <a:pt x="4103184" y="658135"/>
                  </a:lnTo>
                  <a:lnTo>
                    <a:pt x="0" y="658135"/>
                  </a:lnTo>
                  <a:close/>
                </a:path>
              </a:pathLst>
            </a:custGeom>
            <a:solidFill>
              <a:srgbClr val="FFFFFF"/>
            </a:solidFill>
          </p:spPr>
        </p:sp>
        <p:sp>
          <p:nvSpPr>
            <p:cNvPr name="TextBox 4" id="4"/>
            <p:cNvSpPr txBox="true"/>
            <p:nvPr/>
          </p:nvSpPr>
          <p:spPr>
            <a:xfrm>
              <a:off x="0" y="-38100"/>
              <a:ext cx="4103185" cy="696235"/>
            </a:xfrm>
            <a:prstGeom prst="rect">
              <a:avLst/>
            </a:prstGeom>
          </p:spPr>
          <p:txBody>
            <a:bodyPr anchor="ctr" rtlCol="false" tIns="50800" lIns="50800" bIns="50800" rIns="50800"/>
            <a:lstStyle/>
            <a:p>
              <a:pPr algn="ctr">
                <a:lnSpc>
                  <a:spcPts val="2547"/>
                </a:lnSpc>
              </a:pPr>
            </a:p>
          </p:txBody>
        </p:sp>
      </p:grpSp>
      <p:grpSp>
        <p:nvGrpSpPr>
          <p:cNvPr name="Group 5" id="5"/>
          <p:cNvGrpSpPr/>
          <p:nvPr/>
        </p:nvGrpSpPr>
        <p:grpSpPr>
          <a:xfrm rot="0">
            <a:off x="0" y="-18186"/>
            <a:ext cx="2708721" cy="10305186"/>
            <a:chOff x="0" y="0"/>
            <a:chExt cx="713408" cy="2714123"/>
          </a:xfrm>
        </p:grpSpPr>
        <p:sp>
          <p:nvSpPr>
            <p:cNvPr name="Freeform 6" id="6"/>
            <p:cNvSpPr/>
            <p:nvPr/>
          </p:nvSpPr>
          <p:spPr>
            <a:xfrm flipH="false" flipV="false" rot="0">
              <a:off x="0" y="0"/>
              <a:ext cx="713408" cy="2714123"/>
            </a:xfrm>
            <a:custGeom>
              <a:avLst/>
              <a:gdLst/>
              <a:ahLst/>
              <a:cxnLst/>
              <a:rect r="r" b="b" t="t" l="l"/>
              <a:pathLst>
                <a:path h="2714123" w="713408">
                  <a:moveTo>
                    <a:pt x="0" y="0"/>
                  </a:moveTo>
                  <a:lnTo>
                    <a:pt x="713408" y="0"/>
                  </a:lnTo>
                  <a:lnTo>
                    <a:pt x="713408" y="2714123"/>
                  </a:lnTo>
                  <a:lnTo>
                    <a:pt x="0" y="2714123"/>
                  </a:lnTo>
                  <a:close/>
                </a:path>
              </a:pathLst>
            </a:custGeom>
            <a:solidFill>
              <a:srgbClr val="1C3D6E"/>
            </a:solidFill>
          </p:spPr>
        </p:sp>
        <p:sp>
          <p:nvSpPr>
            <p:cNvPr name="TextBox 7" id="7"/>
            <p:cNvSpPr txBox="true"/>
            <p:nvPr/>
          </p:nvSpPr>
          <p:spPr>
            <a:xfrm>
              <a:off x="0" y="-38100"/>
              <a:ext cx="713408" cy="2752223"/>
            </a:xfrm>
            <a:prstGeom prst="rect">
              <a:avLst/>
            </a:prstGeom>
          </p:spPr>
          <p:txBody>
            <a:bodyPr anchor="ctr" rtlCol="false" tIns="50800" lIns="50800" bIns="50800" rIns="50800"/>
            <a:lstStyle/>
            <a:p>
              <a:pPr algn="ctr">
                <a:lnSpc>
                  <a:spcPts val="2547"/>
                </a:lnSpc>
              </a:pPr>
            </a:p>
          </p:txBody>
        </p:sp>
      </p:grpSp>
      <p:sp>
        <p:nvSpPr>
          <p:cNvPr name="TextBox 8" id="8"/>
          <p:cNvSpPr txBox="true"/>
          <p:nvPr/>
        </p:nvSpPr>
        <p:spPr>
          <a:xfrm rot="0">
            <a:off x="3954510" y="1489262"/>
            <a:ext cx="13304790" cy="5248970"/>
          </a:xfrm>
          <a:prstGeom prst="rect">
            <a:avLst/>
          </a:prstGeom>
        </p:spPr>
        <p:txBody>
          <a:bodyPr anchor="t" rtlCol="false" tIns="0" lIns="0" bIns="0" rIns="0">
            <a:spAutoFit/>
          </a:bodyPr>
          <a:lstStyle/>
          <a:p>
            <a:pPr>
              <a:lnSpc>
                <a:spcPts val="20688"/>
              </a:lnSpc>
            </a:pPr>
            <a:r>
              <a:rPr lang="en-US" sz="17682">
                <a:solidFill>
                  <a:srgbClr val="FFFFFF"/>
                </a:solidFill>
                <a:latin typeface="Quicksand"/>
              </a:rPr>
              <a:t>BREAK /</a:t>
            </a:r>
          </a:p>
          <a:p>
            <a:pPr>
              <a:lnSpc>
                <a:spcPts val="20688"/>
              </a:lnSpc>
            </a:pPr>
            <a:r>
              <a:rPr lang="en-US" sz="17682">
                <a:solidFill>
                  <a:srgbClr val="FFFFFF"/>
                </a:solidFill>
                <a:latin typeface="Quicksand"/>
              </a:rPr>
              <a:t>           SLIDE</a:t>
            </a:r>
          </a:p>
        </p:txBody>
      </p:sp>
      <p:sp>
        <p:nvSpPr>
          <p:cNvPr name="AutoShape 9" id="9"/>
          <p:cNvSpPr/>
          <p:nvPr/>
        </p:nvSpPr>
        <p:spPr>
          <a:xfrm rot="5400000">
            <a:off x="-1906399" y="6988141"/>
            <a:ext cx="6569144" cy="0"/>
          </a:xfrm>
          <a:prstGeom prst="line">
            <a:avLst/>
          </a:prstGeom>
          <a:ln cap="flat" w="28575">
            <a:solidFill>
              <a:srgbClr val="FFFFFF"/>
            </a:solidFill>
            <a:prstDash val="solid"/>
            <a:headEnd type="none" len="sm" w="sm"/>
            <a:tailEnd type="none" len="sm" w="sm"/>
          </a:ln>
        </p:spPr>
      </p:sp>
      <p:sp>
        <p:nvSpPr>
          <p:cNvPr name="Freeform 10" id="10"/>
          <p:cNvSpPr/>
          <p:nvPr/>
        </p:nvSpPr>
        <p:spPr>
          <a:xfrm flipH="false" flipV="false" rot="0">
            <a:off x="914400" y="2097879"/>
            <a:ext cx="1170633" cy="1170633"/>
          </a:xfrm>
          <a:custGeom>
            <a:avLst/>
            <a:gdLst/>
            <a:ahLst/>
            <a:cxnLst/>
            <a:rect r="r" b="b" t="t" l="l"/>
            <a:pathLst>
              <a:path h="1170633" w="1170633">
                <a:moveTo>
                  <a:pt x="0" y="0"/>
                </a:moveTo>
                <a:lnTo>
                  <a:pt x="1170633" y="0"/>
                </a:lnTo>
                <a:lnTo>
                  <a:pt x="1170633" y="1170633"/>
                </a:lnTo>
                <a:lnTo>
                  <a:pt x="0" y="11706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13979196" y="9272116"/>
            <a:ext cx="3280104" cy="370078"/>
          </a:xfrm>
          <a:prstGeom prst="rect">
            <a:avLst/>
          </a:prstGeom>
        </p:spPr>
        <p:txBody>
          <a:bodyPr anchor="t" rtlCol="false" tIns="0" lIns="0" bIns="0" rIns="0">
            <a:spAutoFit/>
          </a:bodyPr>
          <a:lstStyle/>
          <a:p>
            <a:pPr algn="r">
              <a:lnSpc>
                <a:spcPts val="2920"/>
              </a:lnSpc>
            </a:pPr>
            <a:r>
              <a:rPr lang="en-US" sz="2299">
                <a:solidFill>
                  <a:srgbClr val="1C3D6E"/>
                </a:solidFill>
                <a:latin typeface="Quicksand"/>
              </a:rPr>
              <a:t>2023 Annual Report</a:t>
            </a:r>
          </a:p>
        </p:txBody>
      </p:sp>
      <p:sp>
        <p:nvSpPr>
          <p:cNvPr name="TextBox 12" id="12"/>
          <p:cNvSpPr txBox="true"/>
          <p:nvPr/>
        </p:nvSpPr>
        <p:spPr>
          <a:xfrm rot="0">
            <a:off x="4573534" y="8681121"/>
            <a:ext cx="9671614" cy="694163"/>
          </a:xfrm>
          <a:prstGeom prst="rect">
            <a:avLst/>
          </a:prstGeom>
        </p:spPr>
        <p:txBody>
          <a:bodyPr anchor="t" rtlCol="false" tIns="0" lIns="0" bIns="0" rIns="0">
            <a:spAutoFit/>
          </a:bodyPr>
          <a:lstStyle/>
          <a:p>
            <a:pPr algn="just">
              <a:lnSpc>
                <a:spcPts val="5608"/>
              </a:lnSpc>
            </a:pPr>
            <a:r>
              <a:rPr lang="en-US" sz="4416">
                <a:solidFill>
                  <a:srgbClr val="2E2E2E"/>
                </a:solidFill>
                <a:latin typeface="Quicksand"/>
              </a:rPr>
              <a:t>Serve - Empower - Enrich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0C4F4"/>
        </a:solidFill>
      </p:bgPr>
    </p:bg>
    <p:spTree>
      <p:nvGrpSpPr>
        <p:cNvPr id="1" name=""/>
        <p:cNvGrpSpPr/>
        <p:nvPr/>
      </p:nvGrpSpPr>
      <p:grpSpPr>
        <a:xfrm>
          <a:off x="0" y="0"/>
          <a:ext cx="0" cy="0"/>
          <a:chOff x="0" y="0"/>
          <a:chExt cx="0" cy="0"/>
        </a:xfrm>
      </p:grpSpPr>
      <p:grpSp>
        <p:nvGrpSpPr>
          <p:cNvPr name="Group 2" id="2"/>
          <p:cNvGrpSpPr/>
          <p:nvPr/>
        </p:nvGrpSpPr>
        <p:grpSpPr>
          <a:xfrm rot="0">
            <a:off x="2708721" y="7788145"/>
            <a:ext cx="15579279" cy="2498855"/>
            <a:chOff x="0" y="0"/>
            <a:chExt cx="4103185" cy="658135"/>
          </a:xfrm>
        </p:grpSpPr>
        <p:sp>
          <p:nvSpPr>
            <p:cNvPr name="Freeform 3" id="3"/>
            <p:cNvSpPr/>
            <p:nvPr/>
          </p:nvSpPr>
          <p:spPr>
            <a:xfrm flipH="false" flipV="false" rot="0">
              <a:off x="0" y="0"/>
              <a:ext cx="4103184" cy="658135"/>
            </a:xfrm>
            <a:custGeom>
              <a:avLst/>
              <a:gdLst/>
              <a:ahLst/>
              <a:cxnLst/>
              <a:rect r="r" b="b" t="t" l="l"/>
              <a:pathLst>
                <a:path h="658135" w="4103184">
                  <a:moveTo>
                    <a:pt x="0" y="0"/>
                  </a:moveTo>
                  <a:lnTo>
                    <a:pt x="4103184" y="0"/>
                  </a:lnTo>
                  <a:lnTo>
                    <a:pt x="4103184" y="658135"/>
                  </a:lnTo>
                  <a:lnTo>
                    <a:pt x="0" y="658135"/>
                  </a:lnTo>
                  <a:close/>
                </a:path>
              </a:pathLst>
            </a:custGeom>
            <a:solidFill>
              <a:srgbClr val="FFFFFF"/>
            </a:solidFill>
          </p:spPr>
        </p:sp>
        <p:sp>
          <p:nvSpPr>
            <p:cNvPr name="TextBox 4" id="4"/>
            <p:cNvSpPr txBox="true"/>
            <p:nvPr/>
          </p:nvSpPr>
          <p:spPr>
            <a:xfrm>
              <a:off x="0" y="-38100"/>
              <a:ext cx="4103185" cy="696235"/>
            </a:xfrm>
            <a:prstGeom prst="rect">
              <a:avLst/>
            </a:prstGeom>
          </p:spPr>
          <p:txBody>
            <a:bodyPr anchor="ctr" rtlCol="false" tIns="50800" lIns="50800" bIns="50800" rIns="50800"/>
            <a:lstStyle/>
            <a:p>
              <a:pPr algn="ctr">
                <a:lnSpc>
                  <a:spcPts val="2547"/>
                </a:lnSpc>
              </a:pPr>
            </a:p>
          </p:txBody>
        </p:sp>
      </p:grpSp>
      <p:grpSp>
        <p:nvGrpSpPr>
          <p:cNvPr name="Group 5" id="5"/>
          <p:cNvGrpSpPr/>
          <p:nvPr/>
        </p:nvGrpSpPr>
        <p:grpSpPr>
          <a:xfrm rot="0">
            <a:off x="0" y="-18186"/>
            <a:ext cx="2708721" cy="10305186"/>
            <a:chOff x="0" y="0"/>
            <a:chExt cx="713408" cy="2714123"/>
          </a:xfrm>
        </p:grpSpPr>
        <p:sp>
          <p:nvSpPr>
            <p:cNvPr name="Freeform 6" id="6"/>
            <p:cNvSpPr/>
            <p:nvPr/>
          </p:nvSpPr>
          <p:spPr>
            <a:xfrm flipH="false" flipV="false" rot="0">
              <a:off x="0" y="0"/>
              <a:ext cx="713408" cy="2714123"/>
            </a:xfrm>
            <a:custGeom>
              <a:avLst/>
              <a:gdLst/>
              <a:ahLst/>
              <a:cxnLst/>
              <a:rect r="r" b="b" t="t" l="l"/>
              <a:pathLst>
                <a:path h="2714123" w="713408">
                  <a:moveTo>
                    <a:pt x="0" y="0"/>
                  </a:moveTo>
                  <a:lnTo>
                    <a:pt x="713408" y="0"/>
                  </a:lnTo>
                  <a:lnTo>
                    <a:pt x="713408" y="2714123"/>
                  </a:lnTo>
                  <a:lnTo>
                    <a:pt x="0" y="2714123"/>
                  </a:lnTo>
                  <a:close/>
                </a:path>
              </a:pathLst>
            </a:custGeom>
            <a:solidFill>
              <a:srgbClr val="292929"/>
            </a:solidFill>
          </p:spPr>
        </p:sp>
        <p:sp>
          <p:nvSpPr>
            <p:cNvPr name="TextBox 7" id="7"/>
            <p:cNvSpPr txBox="true"/>
            <p:nvPr/>
          </p:nvSpPr>
          <p:spPr>
            <a:xfrm>
              <a:off x="0" y="-38100"/>
              <a:ext cx="713408" cy="2752223"/>
            </a:xfrm>
            <a:prstGeom prst="rect">
              <a:avLst/>
            </a:prstGeom>
          </p:spPr>
          <p:txBody>
            <a:bodyPr anchor="ctr" rtlCol="false" tIns="50800" lIns="50800" bIns="50800" rIns="50800"/>
            <a:lstStyle/>
            <a:p>
              <a:pPr algn="ctr">
                <a:lnSpc>
                  <a:spcPts val="2547"/>
                </a:lnSpc>
              </a:pPr>
            </a:p>
          </p:txBody>
        </p:sp>
      </p:grpSp>
      <p:sp>
        <p:nvSpPr>
          <p:cNvPr name="AutoShape 8" id="8"/>
          <p:cNvSpPr/>
          <p:nvPr/>
        </p:nvSpPr>
        <p:spPr>
          <a:xfrm rot="5400000">
            <a:off x="-1906399" y="6988141"/>
            <a:ext cx="6569144" cy="0"/>
          </a:xfrm>
          <a:prstGeom prst="line">
            <a:avLst/>
          </a:prstGeom>
          <a:ln cap="flat" w="28575">
            <a:solidFill>
              <a:srgbClr val="FFFFFF"/>
            </a:solidFill>
            <a:prstDash val="solid"/>
            <a:headEnd type="none" len="sm" w="sm"/>
            <a:tailEnd type="none" len="sm" w="sm"/>
          </a:ln>
        </p:spPr>
      </p:sp>
      <p:sp>
        <p:nvSpPr>
          <p:cNvPr name="Freeform 9" id="9"/>
          <p:cNvSpPr/>
          <p:nvPr/>
        </p:nvSpPr>
        <p:spPr>
          <a:xfrm flipH="false" flipV="false" rot="0">
            <a:off x="15236221" y="886328"/>
            <a:ext cx="2361779" cy="787260"/>
          </a:xfrm>
          <a:custGeom>
            <a:avLst/>
            <a:gdLst/>
            <a:ahLst/>
            <a:cxnLst/>
            <a:rect r="r" b="b" t="t" l="l"/>
            <a:pathLst>
              <a:path h="787260" w="2361779">
                <a:moveTo>
                  <a:pt x="0" y="0"/>
                </a:moveTo>
                <a:lnTo>
                  <a:pt x="2361779" y="0"/>
                </a:lnTo>
                <a:lnTo>
                  <a:pt x="2361779" y="787260"/>
                </a:lnTo>
                <a:lnTo>
                  <a:pt x="0" y="787260"/>
                </a:lnTo>
                <a:lnTo>
                  <a:pt x="0" y="0"/>
                </a:lnTo>
                <a:close/>
              </a:path>
            </a:pathLst>
          </a:custGeom>
          <a:blipFill>
            <a:blip r:embed="rId2"/>
            <a:stretch>
              <a:fillRect l="0" t="0" r="0" b="0"/>
            </a:stretch>
          </a:blipFill>
        </p:spPr>
      </p:sp>
      <p:sp>
        <p:nvSpPr>
          <p:cNvPr name="Freeform 10" id="10"/>
          <p:cNvSpPr/>
          <p:nvPr/>
        </p:nvSpPr>
        <p:spPr>
          <a:xfrm flipH="false" flipV="false" rot="0">
            <a:off x="983357" y="2065474"/>
            <a:ext cx="1170633" cy="1170633"/>
          </a:xfrm>
          <a:custGeom>
            <a:avLst/>
            <a:gdLst/>
            <a:ahLst/>
            <a:cxnLst/>
            <a:rect r="r" b="b" t="t" l="l"/>
            <a:pathLst>
              <a:path h="1170633" w="1170633">
                <a:moveTo>
                  <a:pt x="0" y="0"/>
                </a:moveTo>
                <a:lnTo>
                  <a:pt x="1170633" y="0"/>
                </a:lnTo>
                <a:lnTo>
                  <a:pt x="1170633" y="1170633"/>
                </a:lnTo>
                <a:lnTo>
                  <a:pt x="0" y="11706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4573534" y="8681121"/>
            <a:ext cx="9671614" cy="694163"/>
          </a:xfrm>
          <a:prstGeom prst="rect">
            <a:avLst/>
          </a:prstGeom>
        </p:spPr>
        <p:txBody>
          <a:bodyPr anchor="t" rtlCol="false" tIns="0" lIns="0" bIns="0" rIns="0">
            <a:spAutoFit/>
          </a:bodyPr>
          <a:lstStyle/>
          <a:p>
            <a:pPr algn="just">
              <a:lnSpc>
                <a:spcPts val="5608"/>
              </a:lnSpc>
            </a:pPr>
            <a:r>
              <a:rPr lang="en-US" sz="4416">
                <a:solidFill>
                  <a:srgbClr val="2E2E2E"/>
                </a:solidFill>
                <a:latin typeface="Quicksand"/>
              </a:rPr>
              <a:t>Serve - Empower - Enrich</a:t>
            </a:r>
          </a:p>
        </p:txBody>
      </p:sp>
      <p:sp>
        <p:nvSpPr>
          <p:cNvPr name="TextBox 12" id="12"/>
          <p:cNvSpPr txBox="true"/>
          <p:nvPr/>
        </p:nvSpPr>
        <p:spPr>
          <a:xfrm rot="0">
            <a:off x="4171600" y="1104900"/>
            <a:ext cx="10073548" cy="4027115"/>
          </a:xfrm>
          <a:prstGeom prst="rect">
            <a:avLst/>
          </a:prstGeom>
        </p:spPr>
        <p:txBody>
          <a:bodyPr anchor="t" rtlCol="false" tIns="0" lIns="0" bIns="0" rIns="0">
            <a:spAutoFit/>
          </a:bodyPr>
          <a:lstStyle/>
          <a:p>
            <a:pPr>
              <a:lnSpc>
                <a:spcPts val="31573"/>
              </a:lnSpc>
            </a:pPr>
            <a:r>
              <a:rPr lang="en-US" sz="26985">
                <a:solidFill>
                  <a:srgbClr val="FFFFFF"/>
                </a:solidFill>
                <a:latin typeface="Quicksand"/>
              </a:rPr>
              <a:t>2023</a:t>
            </a:r>
          </a:p>
        </p:txBody>
      </p:sp>
      <p:sp>
        <p:nvSpPr>
          <p:cNvPr name="TextBox 13" id="13"/>
          <p:cNvSpPr txBox="true"/>
          <p:nvPr/>
        </p:nvSpPr>
        <p:spPr>
          <a:xfrm rot="0">
            <a:off x="4171600" y="4916452"/>
            <a:ext cx="12245511" cy="1544342"/>
          </a:xfrm>
          <a:prstGeom prst="rect">
            <a:avLst/>
          </a:prstGeom>
        </p:spPr>
        <p:txBody>
          <a:bodyPr anchor="t" rtlCol="false" tIns="0" lIns="0" bIns="0" rIns="0">
            <a:spAutoFit/>
          </a:bodyPr>
          <a:lstStyle/>
          <a:p>
            <a:pPr>
              <a:lnSpc>
                <a:spcPts val="12096"/>
              </a:lnSpc>
            </a:pPr>
            <a:r>
              <a:rPr lang="en-US" sz="10339">
                <a:solidFill>
                  <a:srgbClr val="FFFFFF"/>
                </a:solidFill>
                <a:latin typeface="Quicksand Bold"/>
              </a:rPr>
              <a:t>ANNUAL REPORT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8263651" cy="10287000"/>
          </a:xfrm>
          <a:custGeom>
            <a:avLst/>
            <a:gdLst/>
            <a:ahLst/>
            <a:cxnLst/>
            <a:rect r="r" b="b" t="t" l="l"/>
            <a:pathLst>
              <a:path h="10287000" w="8263651">
                <a:moveTo>
                  <a:pt x="0" y="0"/>
                </a:moveTo>
                <a:lnTo>
                  <a:pt x="8263651" y="0"/>
                </a:lnTo>
                <a:lnTo>
                  <a:pt x="8263651" y="10287000"/>
                </a:lnTo>
                <a:lnTo>
                  <a:pt x="0" y="10287000"/>
                </a:lnTo>
                <a:lnTo>
                  <a:pt x="0" y="0"/>
                </a:lnTo>
                <a:close/>
              </a:path>
            </a:pathLst>
          </a:custGeom>
          <a:blipFill>
            <a:blip r:embed="rId2"/>
            <a:stretch>
              <a:fillRect l="0" t="0" r="0" b="-20496"/>
            </a:stretch>
          </a:blipFill>
        </p:spPr>
      </p:sp>
      <p:sp>
        <p:nvSpPr>
          <p:cNvPr name="Freeform 3" id="3"/>
          <p:cNvSpPr/>
          <p:nvPr/>
        </p:nvSpPr>
        <p:spPr>
          <a:xfrm flipH="false" flipV="false" rot="0">
            <a:off x="0" y="5188457"/>
            <a:ext cx="8263651" cy="5130966"/>
          </a:xfrm>
          <a:custGeom>
            <a:avLst/>
            <a:gdLst/>
            <a:ahLst/>
            <a:cxnLst/>
            <a:rect r="r" b="b" t="t" l="l"/>
            <a:pathLst>
              <a:path h="5130966" w="8263651">
                <a:moveTo>
                  <a:pt x="0" y="0"/>
                </a:moveTo>
                <a:lnTo>
                  <a:pt x="8263651" y="0"/>
                </a:lnTo>
                <a:lnTo>
                  <a:pt x="8263651" y="5130966"/>
                </a:lnTo>
                <a:lnTo>
                  <a:pt x="0" y="5130966"/>
                </a:lnTo>
                <a:lnTo>
                  <a:pt x="0" y="0"/>
                </a:lnTo>
                <a:close/>
              </a:path>
            </a:pathLst>
          </a:custGeom>
          <a:blipFill>
            <a:blip r:embed="rId3">
              <a:extLst>
                <a:ext uri="{96DAC541-7B7A-43D3-8B79-37D633B846F1}">
                  <asvg:svgBlip xmlns:asvg="http://schemas.microsoft.com/office/drawing/2016/SVG/main" r:embed="rId4"/>
                </a:ext>
              </a:extLst>
            </a:blip>
            <a:stretch>
              <a:fillRect l="0" t="-61054" r="0" b="0"/>
            </a:stretch>
          </a:blipFill>
        </p:spPr>
      </p:sp>
      <p:sp>
        <p:nvSpPr>
          <p:cNvPr name="TextBox 4" id="4"/>
          <p:cNvSpPr txBox="true"/>
          <p:nvPr/>
        </p:nvSpPr>
        <p:spPr>
          <a:xfrm rot="0">
            <a:off x="9858935" y="2573839"/>
            <a:ext cx="6389652" cy="2373630"/>
          </a:xfrm>
          <a:prstGeom prst="rect">
            <a:avLst/>
          </a:prstGeom>
        </p:spPr>
        <p:txBody>
          <a:bodyPr anchor="t" rtlCol="false" tIns="0" lIns="0" bIns="0" rIns="0">
            <a:spAutoFit/>
          </a:bodyPr>
          <a:lstStyle/>
          <a:p>
            <a:pPr>
              <a:lnSpc>
                <a:spcPts val="9360"/>
              </a:lnSpc>
            </a:pPr>
            <a:r>
              <a:rPr lang="en-US" sz="8000">
                <a:solidFill>
                  <a:srgbClr val="292929"/>
                </a:solidFill>
                <a:latin typeface="Quicksand Bold"/>
              </a:rPr>
              <a:t>Business Overview</a:t>
            </a:r>
          </a:p>
        </p:txBody>
      </p:sp>
      <p:sp>
        <p:nvSpPr>
          <p:cNvPr name="TextBox 5" id="5"/>
          <p:cNvSpPr txBox="true"/>
          <p:nvPr/>
        </p:nvSpPr>
        <p:spPr>
          <a:xfrm rot="0">
            <a:off x="9858935" y="6113425"/>
            <a:ext cx="6389652" cy="828675"/>
          </a:xfrm>
          <a:prstGeom prst="rect">
            <a:avLst/>
          </a:prstGeom>
        </p:spPr>
        <p:txBody>
          <a:bodyPr anchor="t" rtlCol="false" tIns="0" lIns="0" bIns="0" rIns="0">
            <a:spAutoFit/>
          </a:bodyPr>
          <a:lstStyle/>
          <a:p>
            <a:pPr algn="l" marL="0" indent="0" lvl="0">
              <a:lnSpc>
                <a:spcPts val="3360"/>
              </a:lnSpc>
              <a:spcBef>
                <a:spcPct val="0"/>
              </a:spcBef>
            </a:pPr>
            <a:r>
              <a:rPr lang="en-US" sz="2800">
                <a:solidFill>
                  <a:srgbClr val="FF671B"/>
                </a:solidFill>
                <a:latin typeface="Quicksand Bold"/>
              </a:rPr>
              <a:t>Getting an average of 10 customers </a:t>
            </a:r>
            <a:r>
              <a:rPr lang="en-US" sz="2800">
                <a:solidFill>
                  <a:srgbClr val="FF671B"/>
                </a:solidFill>
                <a:latin typeface="Quicksand Bold"/>
              </a:rPr>
              <a:t>per day in the last quarter</a:t>
            </a:r>
          </a:p>
        </p:txBody>
      </p:sp>
      <p:sp>
        <p:nvSpPr>
          <p:cNvPr name="TextBox 6" id="6"/>
          <p:cNvSpPr txBox="true"/>
          <p:nvPr/>
        </p:nvSpPr>
        <p:spPr>
          <a:xfrm rot="0">
            <a:off x="9858935" y="7406640"/>
            <a:ext cx="6389652" cy="1851660"/>
          </a:xfrm>
          <a:prstGeom prst="rect">
            <a:avLst/>
          </a:prstGeom>
        </p:spPr>
        <p:txBody>
          <a:bodyPr anchor="t" rtlCol="false" tIns="0" lIns="0" bIns="0" rIns="0">
            <a:spAutoFit/>
          </a:bodyPr>
          <a:lstStyle/>
          <a:p>
            <a:pPr>
              <a:lnSpc>
                <a:spcPts val="2940"/>
              </a:lnSpc>
            </a:pPr>
            <a:r>
              <a:rPr lang="en-US" sz="2100">
                <a:solidFill>
                  <a:srgbClr val="000000"/>
                </a:solidFill>
                <a:latin typeface="Quicksand"/>
              </a:rPr>
              <a:t>Lorem ipsum dolor sit amet, consectetur adipiscing elit. Nam eget elementum tellus, sit amet aliquam nibh. Pellentesque dignissim sit amet diam et consequat. Nam suscipit neque vitae tincidunt vehicula.</a:t>
            </a:r>
            <a:r>
              <a:rPr lang="en-US" sz="2100">
                <a:solidFill>
                  <a:srgbClr val="000000"/>
                </a:solidFill>
                <a:latin typeface="Quicksand"/>
              </a:rPr>
              <a:t> et diam et consequ</a:t>
            </a:r>
          </a:p>
        </p:txBody>
      </p:sp>
      <p:sp>
        <p:nvSpPr>
          <p:cNvPr name="TextBox 7" id="7"/>
          <p:cNvSpPr txBox="true"/>
          <p:nvPr/>
        </p:nvSpPr>
        <p:spPr>
          <a:xfrm rot="0">
            <a:off x="13979196" y="9553575"/>
            <a:ext cx="3280104" cy="370078"/>
          </a:xfrm>
          <a:prstGeom prst="rect">
            <a:avLst/>
          </a:prstGeom>
        </p:spPr>
        <p:txBody>
          <a:bodyPr anchor="t" rtlCol="false" tIns="0" lIns="0" bIns="0" rIns="0">
            <a:spAutoFit/>
          </a:bodyPr>
          <a:lstStyle/>
          <a:p>
            <a:pPr algn="r">
              <a:lnSpc>
                <a:spcPts val="2920"/>
              </a:lnSpc>
            </a:pPr>
            <a:r>
              <a:rPr lang="en-US" sz="2299">
                <a:solidFill>
                  <a:srgbClr val="1C3D6E"/>
                </a:solidFill>
                <a:latin typeface="Quicksand"/>
              </a:rPr>
              <a:t>2023 Annual Report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933444"/>
            <a:ext cx="18288000" cy="353556"/>
            <a:chOff x="0" y="0"/>
            <a:chExt cx="4816593" cy="93118"/>
          </a:xfrm>
        </p:grpSpPr>
        <p:sp>
          <p:nvSpPr>
            <p:cNvPr name="Freeform 3" id="3"/>
            <p:cNvSpPr/>
            <p:nvPr/>
          </p:nvSpPr>
          <p:spPr>
            <a:xfrm flipH="false" flipV="false" rot="0">
              <a:off x="0" y="0"/>
              <a:ext cx="4816592" cy="93118"/>
            </a:xfrm>
            <a:custGeom>
              <a:avLst/>
              <a:gdLst/>
              <a:ahLst/>
              <a:cxnLst/>
              <a:rect r="r" b="b" t="t" l="l"/>
              <a:pathLst>
                <a:path h="93118" w="4816592">
                  <a:moveTo>
                    <a:pt x="0" y="0"/>
                  </a:moveTo>
                  <a:lnTo>
                    <a:pt x="4816592" y="0"/>
                  </a:lnTo>
                  <a:lnTo>
                    <a:pt x="4816592" y="93118"/>
                  </a:lnTo>
                  <a:lnTo>
                    <a:pt x="0" y="93118"/>
                  </a:lnTo>
                  <a:close/>
                </a:path>
              </a:pathLst>
            </a:custGeom>
            <a:solidFill>
              <a:srgbClr val="20C4F4"/>
            </a:solidFill>
          </p:spPr>
        </p:sp>
        <p:sp>
          <p:nvSpPr>
            <p:cNvPr name="TextBox 4" id="4"/>
            <p:cNvSpPr txBox="true"/>
            <p:nvPr/>
          </p:nvSpPr>
          <p:spPr>
            <a:xfrm>
              <a:off x="0" y="-38100"/>
              <a:ext cx="4816593" cy="131218"/>
            </a:xfrm>
            <a:prstGeom prst="rect">
              <a:avLst/>
            </a:prstGeom>
          </p:spPr>
          <p:txBody>
            <a:bodyPr anchor="ctr" rtlCol="false" tIns="50800" lIns="50800" bIns="50800" rIns="50800"/>
            <a:lstStyle/>
            <a:p>
              <a:pPr algn="ctr">
                <a:lnSpc>
                  <a:spcPts val="2547"/>
                </a:lnSpc>
              </a:pPr>
            </a:p>
          </p:txBody>
        </p:sp>
      </p:grpSp>
      <p:sp>
        <p:nvSpPr>
          <p:cNvPr name="Freeform 5" id="5"/>
          <p:cNvSpPr/>
          <p:nvPr/>
        </p:nvSpPr>
        <p:spPr>
          <a:xfrm flipH="false" flipV="false" rot="0">
            <a:off x="1028700" y="3595002"/>
            <a:ext cx="1770632" cy="1548498"/>
          </a:xfrm>
          <a:custGeom>
            <a:avLst/>
            <a:gdLst/>
            <a:ahLst/>
            <a:cxnLst/>
            <a:rect r="r" b="b" t="t" l="l"/>
            <a:pathLst>
              <a:path h="1548498" w="1770632">
                <a:moveTo>
                  <a:pt x="0" y="0"/>
                </a:moveTo>
                <a:lnTo>
                  <a:pt x="1770632" y="0"/>
                </a:lnTo>
                <a:lnTo>
                  <a:pt x="1770632" y="1548498"/>
                </a:lnTo>
                <a:lnTo>
                  <a:pt x="0" y="15484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812027" y="3346324"/>
            <a:ext cx="1547818" cy="1797176"/>
          </a:xfrm>
          <a:custGeom>
            <a:avLst/>
            <a:gdLst/>
            <a:ahLst/>
            <a:cxnLst/>
            <a:rect r="r" b="b" t="t" l="l"/>
            <a:pathLst>
              <a:path h="1797176" w="1547818">
                <a:moveTo>
                  <a:pt x="0" y="0"/>
                </a:moveTo>
                <a:lnTo>
                  <a:pt x="1547818" y="0"/>
                </a:lnTo>
                <a:lnTo>
                  <a:pt x="1547818" y="1797176"/>
                </a:lnTo>
                <a:lnTo>
                  <a:pt x="0" y="17971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2595354" y="3595002"/>
            <a:ext cx="1548498" cy="1548498"/>
          </a:xfrm>
          <a:custGeom>
            <a:avLst/>
            <a:gdLst/>
            <a:ahLst/>
            <a:cxnLst/>
            <a:rect r="r" b="b" t="t" l="l"/>
            <a:pathLst>
              <a:path h="1548498" w="1548498">
                <a:moveTo>
                  <a:pt x="0" y="0"/>
                </a:moveTo>
                <a:lnTo>
                  <a:pt x="1548498" y="0"/>
                </a:lnTo>
                <a:lnTo>
                  <a:pt x="1548498" y="1548498"/>
                </a:lnTo>
                <a:lnTo>
                  <a:pt x="0" y="15484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6088667" y="1028700"/>
            <a:ext cx="1170633" cy="1170633"/>
          </a:xfrm>
          <a:custGeom>
            <a:avLst/>
            <a:gdLst/>
            <a:ahLst/>
            <a:cxnLst/>
            <a:rect r="r" b="b" t="t" l="l"/>
            <a:pathLst>
              <a:path h="1170633" w="1170633">
                <a:moveTo>
                  <a:pt x="0" y="0"/>
                </a:moveTo>
                <a:lnTo>
                  <a:pt x="1170633" y="0"/>
                </a:lnTo>
                <a:lnTo>
                  <a:pt x="1170633" y="1170633"/>
                </a:lnTo>
                <a:lnTo>
                  <a:pt x="0" y="117063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028700" y="1182347"/>
            <a:ext cx="11566654" cy="1192530"/>
          </a:xfrm>
          <a:prstGeom prst="rect">
            <a:avLst/>
          </a:prstGeom>
        </p:spPr>
        <p:txBody>
          <a:bodyPr anchor="t" rtlCol="false" tIns="0" lIns="0" bIns="0" rIns="0">
            <a:spAutoFit/>
          </a:bodyPr>
          <a:lstStyle/>
          <a:p>
            <a:pPr>
              <a:lnSpc>
                <a:spcPts val="9360"/>
              </a:lnSpc>
            </a:pPr>
            <a:r>
              <a:rPr lang="en-US" sz="8000">
                <a:solidFill>
                  <a:srgbClr val="292929"/>
                </a:solidFill>
                <a:latin typeface="Quicksand Bold"/>
              </a:rPr>
              <a:t>Quarterly </a:t>
            </a:r>
            <a:r>
              <a:rPr lang="en-US" sz="8000">
                <a:solidFill>
                  <a:srgbClr val="292929"/>
                </a:solidFill>
                <a:latin typeface="Quicksand Bold"/>
              </a:rPr>
              <a:t>Highlights </a:t>
            </a:r>
          </a:p>
        </p:txBody>
      </p:sp>
      <p:sp>
        <p:nvSpPr>
          <p:cNvPr name="TextBox 10" id="10"/>
          <p:cNvSpPr txBox="true"/>
          <p:nvPr/>
        </p:nvSpPr>
        <p:spPr>
          <a:xfrm rot="0">
            <a:off x="1028700" y="5537177"/>
            <a:ext cx="4663946" cy="1247775"/>
          </a:xfrm>
          <a:prstGeom prst="rect">
            <a:avLst/>
          </a:prstGeom>
        </p:spPr>
        <p:txBody>
          <a:bodyPr anchor="t" rtlCol="false" tIns="0" lIns="0" bIns="0" rIns="0">
            <a:spAutoFit/>
          </a:bodyPr>
          <a:lstStyle/>
          <a:p>
            <a:pPr algn="l" marL="0" indent="0" lvl="0">
              <a:lnSpc>
                <a:spcPts val="3360"/>
              </a:lnSpc>
              <a:spcBef>
                <a:spcPct val="0"/>
              </a:spcBef>
            </a:pPr>
            <a:r>
              <a:rPr lang="en-US" sz="2800">
                <a:solidFill>
                  <a:srgbClr val="1C3D6E"/>
                </a:solidFill>
                <a:latin typeface="Quicksand Bold"/>
              </a:rPr>
              <a:t>Getting an average of 10 customers </a:t>
            </a:r>
            <a:r>
              <a:rPr lang="en-US" sz="2800">
                <a:solidFill>
                  <a:srgbClr val="1C3D6E"/>
                </a:solidFill>
                <a:latin typeface="Quicksand Bold"/>
              </a:rPr>
              <a:t>per day in the last quarter</a:t>
            </a:r>
          </a:p>
        </p:txBody>
      </p:sp>
      <p:sp>
        <p:nvSpPr>
          <p:cNvPr name="TextBox 11" id="11"/>
          <p:cNvSpPr txBox="true"/>
          <p:nvPr/>
        </p:nvSpPr>
        <p:spPr>
          <a:xfrm rot="0">
            <a:off x="1028700" y="7160111"/>
            <a:ext cx="4663946" cy="1851660"/>
          </a:xfrm>
          <a:prstGeom prst="rect">
            <a:avLst/>
          </a:prstGeom>
        </p:spPr>
        <p:txBody>
          <a:bodyPr anchor="t" rtlCol="false" tIns="0" lIns="0" bIns="0" rIns="0">
            <a:spAutoFit/>
          </a:bodyPr>
          <a:lstStyle/>
          <a:p>
            <a:pPr>
              <a:lnSpc>
                <a:spcPts val="2940"/>
              </a:lnSpc>
            </a:pPr>
            <a:r>
              <a:rPr lang="en-US" sz="2100">
                <a:solidFill>
                  <a:srgbClr val="000000"/>
                </a:solidFill>
                <a:latin typeface="Quicksand"/>
              </a:rPr>
              <a:t>Lorem ipsum dolor sit amahedet, consectetur adipiscing elit. Neaam eget elementum tellus, sit ameomt aliquam nibh. Pelleuat. Namboah suscipit neque vitae tinc</a:t>
            </a:r>
          </a:p>
        </p:txBody>
      </p:sp>
      <p:sp>
        <p:nvSpPr>
          <p:cNvPr name="TextBox 12" id="12"/>
          <p:cNvSpPr txBox="true"/>
          <p:nvPr/>
        </p:nvSpPr>
        <p:spPr>
          <a:xfrm rot="0">
            <a:off x="6812027" y="5537177"/>
            <a:ext cx="4215711" cy="1247775"/>
          </a:xfrm>
          <a:prstGeom prst="rect">
            <a:avLst/>
          </a:prstGeom>
        </p:spPr>
        <p:txBody>
          <a:bodyPr anchor="t" rtlCol="false" tIns="0" lIns="0" bIns="0" rIns="0">
            <a:spAutoFit/>
          </a:bodyPr>
          <a:lstStyle/>
          <a:p>
            <a:pPr algn="l" marL="0" indent="0" lvl="0">
              <a:lnSpc>
                <a:spcPts val="3360"/>
              </a:lnSpc>
              <a:spcBef>
                <a:spcPct val="0"/>
              </a:spcBef>
            </a:pPr>
            <a:r>
              <a:rPr lang="en-US" sz="2800">
                <a:solidFill>
                  <a:srgbClr val="1C3D6E"/>
                </a:solidFill>
                <a:latin typeface="Quicksand Bold"/>
              </a:rPr>
              <a:t>The Company revenue increased </a:t>
            </a:r>
            <a:r>
              <a:rPr lang="en-US" sz="2800">
                <a:solidFill>
                  <a:srgbClr val="1C3D6E"/>
                </a:solidFill>
                <a:latin typeface="Quicksand Bold"/>
              </a:rPr>
              <a:t>5% in the past year</a:t>
            </a:r>
          </a:p>
        </p:txBody>
      </p:sp>
      <p:sp>
        <p:nvSpPr>
          <p:cNvPr name="TextBox 13" id="13"/>
          <p:cNvSpPr txBox="true"/>
          <p:nvPr/>
        </p:nvSpPr>
        <p:spPr>
          <a:xfrm rot="0">
            <a:off x="6812027" y="7160111"/>
            <a:ext cx="4663946" cy="1851660"/>
          </a:xfrm>
          <a:prstGeom prst="rect">
            <a:avLst/>
          </a:prstGeom>
        </p:spPr>
        <p:txBody>
          <a:bodyPr anchor="t" rtlCol="false" tIns="0" lIns="0" bIns="0" rIns="0">
            <a:spAutoFit/>
          </a:bodyPr>
          <a:lstStyle/>
          <a:p>
            <a:pPr>
              <a:lnSpc>
                <a:spcPts val="2940"/>
              </a:lnSpc>
            </a:pPr>
            <a:r>
              <a:rPr lang="en-US" sz="2100">
                <a:solidFill>
                  <a:srgbClr val="000000"/>
                </a:solidFill>
                <a:latin typeface="Quicksand"/>
              </a:rPr>
              <a:t>Lorem ipsum dolor sit amahedet, consectetur adipiscing elit. Neaam eget elementum tellus, sit ameomt aliquam nibh. Pelleuat. Namboah suscipit neque vitae tinc</a:t>
            </a:r>
          </a:p>
        </p:txBody>
      </p:sp>
      <p:sp>
        <p:nvSpPr>
          <p:cNvPr name="TextBox 14" id="14"/>
          <p:cNvSpPr txBox="true"/>
          <p:nvPr/>
        </p:nvSpPr>
        <p:spPr>
          <a:xfrm rot="0">
            <a:off x="12595354" y="5537177"/>
            <a:ext cx="4663946" cy="1247775"/>
          </a:xfrm>
          <a:prstGeom prst="rect">
            <a:avLst/>
          </a:prstGeom>
        </p:spPr>
        <p:txBody>
          <a:bodyPr anchor="t" rtlCol="false" tIns="0" lIns="0" bIns="0" rIns="0">
            <a:spAutoFit/>
          </a:bodyPr>
          <a:lstStyle/>
          <a:p>
            <a:pPr algn="l" marL="0" indent="0" lvl="0">
              <a:lnSpc>
                <a:spcPts val="3360"/>
              </a:lnSpc>
              <a:spcBef>
                <a:spcPct val="0"/>
              </a:spcBef>
            </a:pPr>
            <a:r>
              <a:rPr lang="en-US" sz="2800">
                <a:solidFill>
                  <a:srgbClr val="1C3D6E"/>
                </a:solidFill>
                <a:latin typeface="Quicksand Bold"/>
              </a:rPr>
              <a:t>The Company expenses are $90.000, up 3% from previous years</a:t>
            </a:r>
          </a:p>
        </p:txBody>
      </p:sp>
      <p:sp>
        <p:nvSpPr>
          <p:cNvPr name="TextBox 15" id="15"/>
          <p:cNvSpPr txBox="true"/>
          <p:nvPr/>
        </p:nvSpPr>
        <p:spPr>
          <a:xfrm rot="0">
            <a:off x="12595354" y="7160111"/>
            <a:ext cx="4663946" cy="1851660"/>
          </a:xfrm>
          <a:prstGeom prst="rect">
            <a:avLst/>
          </a:prstGeom>
        </p:spPr>
        <p:txBody>
          <a:bodyPr anchor="t" rtlCol="false" tIns="0" lIns="0" bIns="0" rIns="0">
            <a:spAutoFit/>
          </a:bodyPr>
          <a:lstStyle/>
          <a:p>
            <a:pPr>
              <a:lnSpc>
                <a:spcPts val="2940"/>
              </a:lnSpc>
            </a:pPr>
            <a:r>
              <a:rPr lang="en-US" sz="2100">
                <a:solidFill>
                  <a:srgbClr val="000000"/>
                </a:solidFill>
                <a:latin typeface="Quicksand"/>
              </a:rPr>
              <a:t>Lorem ipsum dolor sit amahedet, consectetur adipiscing elit. Neaam eget elementum tellus, sit ameomt aliquam nibh. Pelleuat. Namboah suscipit neque vitae tinc</a:t>
            </a:r>
          </a:p>
        </p:txBody>
      </p:sp>
      <p:sp>
        <p:nvSpPr>
          <p:cNvPr name="TextBox 16" id="16"/>
          <p:cNvSpPr txBox="true"/>
          <p:nvPr/>
        </p:nvSpPr>
        <p:spPr>
          <a:xfrm rot="0">
            <a:off x="13979196" y="9553575"/>
            <a:ext cx="3280104" cy="370078"/>
          </a:xfrm>
          <a:prstGeom prst="rect">
            <a:avLst/>
          </a:prstGeom>
        </p:spPr>
        <p:txBody>
          <a:bodyPr anchor="t" rtlCol="false" tIns="0" lIns="0" bIns="0" rIns="0">
            <a:spAutoFit/>
          </a:bodyPr>
          <a:lstStyle/>
          <a:p>
            <a:pPr algn="r">
              <a:lnSpc>
                <a:spcPts val="2920"/>
              </a:lnSpc>
            </a:pPr>
            <a:r>
              <a:rPr lang="en-US" sz="2299">
                <a:solidFill>
                  <a:srgbClr val="1C3D6E"/>
                </a:solidFill>
                <a:latin typeface="Quicksand"/>
              </a:rPr>
              <a:t>2023 Annual Report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8186201" y="628632"/>
            <a:ext cx="9897926" cy="9226530"/>
          </a:xfrm>
          <a:prstGeom prst="rect">
            <a:avLst/>
          </a:prstGeom>
        </p:spPr>
      </p:pic>
      <p:grpSp>
        <p:nvGrpSpPr>
          <p:cNvPr name="Group 3" id="3"/>
          <p:cNvGrpSpPr/>
          <p:nvPr/>
        </p:nvGrpSpPr>
        <p:grpSpPr>
          <a:xfrm rot="0">
            <a:off x="1028700" y="6733550"/>
            <a:ext cx="6342588" cy="2524750"/>
            <a:chOff x="0" y="0"/>
            <a:chExt cx="1670476" cy="664955"/>
          </a:xfrm>
        </p:grpSpPr>
        <p:sp>
          <p:nvSpPr>
            <p:cNvPr name="Freeform 4" id="4"/>
            <p:cNvSpPr/>
            <p:nvPr/>
          </p:nvSpPr>
          <p:spPr>
            <a:xfrm flipH="false" flipV="false" rot="0">
              <a:off x="0" y="0"/>
              <a:ext cx="1670476" cy="664955"/>
            </a:xfrm>
            <a:custGeom>
              <a:avLst/>
              <a:gdLst/>
              <a:ahLst/>
              <a:cxnLst/>
              <a:rect r="r" b="b" t="t" l="l"/>
              <a:pathLst>
                <a:path h="664955" w="1670476">
                  <a:moveTo>
                    <a:pt x="0" y="0"/>
                  </a:moveTo>
                  <a:lnTo>
                    <a:pt x="1670476" y="0"/>
                  </a:lnTo>
                  <a:lnTo>
                    <a:pt x="1670476" y="664955"/>
                  </a:lnTo>
                  <a:lnTo>
                    <a:pt x="0" y="664955"/>
                  </a:lnTo>
                  <a:close/>
                </a:path>
              </a:pathLst>
            </a:custGeom>
            <a:solidFill>
              <a:srgbClr val="292929"/>
            </a:solidFill>
          </p:spPr>
        </p:sp>
        <p:sp>
          <p:nvSpPr>
            <p:cNvPr name="TextBox 5" id="5"/>
            <p:cNvSpPr txBox="true"/>
            <p:nvPr/>
          </p:nvSpPr>
          <p:spPr>
            <a:xfrm>
              <a:off x="0" y="-38100"/>
              <a:ext cx="1670476" cy="703055"/>
            </a:xfrm>
            <a:prstGeom prst="rect">
              <a:avLst/>
            </a:prstGeom>
          </p:spPr>
          <p:txBody>
            <a:bodyPr anchor="ctr" rtlCol="false" tIns="50800" lIns="50800" bIns="50800" rIns="50800"/>
            <a:lstStyle/>
            <a:p>
              <a:pPr algn="ctr">
                <a:lnSpc>
                  <a:spcPts val="2547"/>
                </a:lnSpc>
              </a:pPr>
            </a:p>
          </p:txBody>
        </p:sp>
      </p:grpSp>
      <p:grpSp>
        <p:nvGrpSpPr>
          <p:cNvPr name="Group 6" id="6"/>
          <p:cNvGrpSpPr/>
          <p:nvPr/>
        </p:nvGrpSpPr>
        <p:grpSpPr>
          <a:xfrm rot="0">
            <a:off x="1028700" y="4661638"/>
            <a:ext cx="6342588" cy="2093059"/>
            <a:chOff x="0" y="0"/>
            <a:chExt cx="1670476" cy="551258"/>
          </a:xfrm>
        </p:grpSpPr>
        <p:sp>
          <p:nvSpPr>
            <p:cNvPr name="Freeform 7" id="7"/>
            <p:cNvSpPr/>
            <p:nvPr/>
          </p:nvSpPr>
          <p:spPr>
            <a:xfrm flipH="false" flipV="false" rot="0">
              <a:off x="0" y="0"/>
              <a:ext cx="1670476" cy="551258"/>
            </a:xfrm>
            <a:custGeom>
              <a:avLst/>
              <a:gdLst/>
              <a:ahLst/>
              <a:cxnLst/>
              <a:rect r="r" b="b" t="t" l="l"/>
              <a:pathLst>
                <a:path h="551258" w="1670476">
                  <a:moveTo>
                    <a:pt x="0" y="0"/>
                  </a:moveTo>
                  <a:lnTo>
                    <a:pt x="1670476" y="0"/>
                  </a:lnTo>
                  <a:lnTo>
                    <a:pt x="1670476" y="551258"/>
                  </a:lnTo>
                  <a:lnTo>
                    <a:pt x="0" y="551258"/>
                  </a:lnTo>
                  <a:close/>
                </a:path>
              </a:pathLst>
            </a:custGeom>
            <a:solidFill>
              <a:srgbClr val="1C3D6E"/>
            </a:solidFill>
          </p:spPr>
        </p:sp>
        <p:sp>
          <p:nvSpPr>
            <p:cNvPr name="TextBox 8" id="8"/>
            <p:cNvSpPr txBox="true"/>
            <p:nvPr/>
          </p:nvSpPr>
          <p:spPr>
            <a:xfrm>
              <a:off x="0" y="-38100"/>
              <a:ext cx="1670476" cy="589358"/>
            </a:xfrm>
            <a:prstGeom prst="rect">
              <a:avLst/>
            </a:prstGeom>
          </p:spPr>
          <p:txBody>
            <a:bodyPr anchor="ctr" rtlCol="false" tIns="50800" lIns="50800" bIns="50800" rIns="50800"/>
            <a:lstStyle/>
            <a:p>
              <a:pPr algn="ctr">
                <a:lnSpc>
                  <a:spcPts val="2547"/>
                </a:lnSpc>
              </a:pPr>
            </a:p>
          </p:txBody>
        </p:sp>
      </p:grpSp>
      <p:sp>
        <p:nvSpPr>
          <p:cNvPr name="TextBox 9" id="9"/>
          <p:cNvSpPr txBox="true"/>
          <p:nvPr/>
        </p:nvSpPr>
        <p:spPr>
          <a:xfrm rot="0">
            <a:off x="1788459" y="5265075"/>
            <a:ext cx="4663946" cy="828675"/>
          </a:xfrm>
          <a:prstGeom prst="rect">
            <a:avLst/>
          </a:prstGeom>
        </p:spPr>
        <p:txBody>
          <a:bodyPr anchor="t" rtlCol="false" tIns="0" lIns="0" bIns="0" rIns="0">
            <a:spAutoFit/>
          </a:bodyPr>
          <a:lstStyle/>
          <a:p>
            <a:pPr algn="l" marL="0" indent="0" lvl="0">
              <a:lnSpc>
                <a:spcPts val="3360"/>
              </a:lnSpc>
              <a:spcBef>
                <a:spcPct val="0"/>
              </a:spcBef>
            </a:pPr>
            <a:r>
              <a:rPr lang="en-US" sz="2800">
                <a:solidFill>
                  <a:srgbClr val="FFFFFF"/>
                </a:solidFill>
                <a:latin typeface="Quicksand Bold"/>
              </a:rPr>
              <a:t>The company's balance sheet fell around 5% in Q2</a:t>
            </a:r>
          </a:p>
        </p:txBody>
      </p:sp>
      <p:sp>
        <p:nvSpPr>
          <p:cNvPr name="TextBox 10" id="10"/>
          <p:cNvSpPr txBox="true"/>
          <p:nvPr/>
        </p:nvSpPr>
        <p:spPr>
          <a:xfrm rot="0">
            <a:off x="1788459" y="7232020"/>
            <a:ext cx="4663946" cy="1480185"/>
          </a:xfrm>
          <a:prstGeom prst="rect">
            <a:avLst/>
          </a:prstGeom>
        </p:spPr>
        <p:txBody>
          <a:bodyPr anchor="t" rtlCol="false" tIns="0" lIns="0" bIns="0" rIns="0">
            <a:spAutoFit/>
          </a:bodyPr>
          <a:lstStyle/>
          <a:p>
            <a:pPr>
              <a:lnSpc>
                <a:spcPts val="2940"/>
              </a:lnSpc>
            </a:pPr>
            <a:r>
              <a:rPr lang="en-US" sz="2100">
                <a:solidFill>
                  <a:srgbClr val="FFFFFF"/>
                </a:solidFill>
                <a:latin typeface="Quicksand"/>
              </a:rPr>
              <a:t>Lorem ipsum dolor sit amahedet, consectetur adipiscing elit. Neaam eget elementum tellus, sit ameomt aliquam nibh. Pelleuat. </a:t>
            </a:r>
          </a:p>
        </p:txBody>
      </p:sp>
      <p:sp>
        <p:nvSpPr>
          <p:cNvPr name="TextBox 11" id="11"/>
          <p:cNvSpPr txBox="true"/>
          <p:nvPr/>
        </p:nvSpPr>
        <p:spPr>
          <a:xfrm rot="0">
            <a:off x="1028700" y="1182347"/>
            <a:ext cx="6143123" cy="2373630"/>
          </a:xfrm>
          <a:prstGeom prst="rect">
            <a:avLst/>
          </a:prstGeom>
        </p:spPr>
        <p:txBody>
          <a:bodyPr anchor="t" rtlCol="false" tIns="0" lIns="0" bIns="0" rIns="0">
            <a:spAutoFit/>
          </a:bodyPr>
          <a:lstStyle/>
          <a:p>
            <a:pPr>
              <a:lnSpc>
                <a:spcPts val="9360"/>
              </a:lnSpc>
            </a:pPr>
            <a:r>
              <a:rPr lang="en-US" sz="8000">
                <a:solidFill>
                  <a:srgbClr val="292929"/>
                </a:solidFill>
                <a:latin typeface="Quicksand Bold"/>
              </a:rPr>
              <a:t>Financial</a:t>
            </a:r>
          </a:p>
          <a:p>
            <a:pPr>
              <a:lnSpc>
                <a:spcPts val="9360"/>
              </a:lnSpc>
            </a:pPr>
            <a:r>
              <a:rPr lang="en-US" sz="8000">
                <a:solidFill>
                  <a:srgbClr val="292929"/>
                </a:solidFill>
                <a:latin typeface="Quicksand Bold"/>
              </a:rPr>
              <a:t>Report</a:t>
            </a:r>
          </a:p>
        </p:txBody>
      </p:sp>
      <p:grpSp>
        <p:nvGrpSpPr>
          <p:cNvPr name="Group 12" id="12"/>
          <p:cNvGrpSpPr/>
          <p:nvPr/>
        </p:nvGrpSpPr>
        <p:grpSpPr>
          <a:xfrm rot="0">
            <a:off x="1788459" y="6733550"/>
            <a:ext cx="4663946" cy="63454"/>
            <a:chOff x="0" y="0"/>
            <a:chExt cx="1228364" cy="16712"/>
          </a:xfrm>
        </p:grpSpPr>
        <p:sp>
          <p:nvSpPr>
            <p:cNvPr name="Freeform 13" id="13"/>
            <p:cNvSpPr/>
            <p:nvPr/>
          </p:nvSpPr>
          <p:spPr>
            <a:xfrm flipH="false" flipV="false" rot="0">
              <a:off x="0" y="0"/>
              <a:ext cx="1228364" cy="16712"/>
            </a:xfrm>
            <a:custGeom>
              <a:avLst/>
              <a:gdLst/>
              <a:ahLst/>
              <a:cxnLst/>
              <a:rect r="r" b="b" t="t" l="l"/>
              <a:pathLst>
                <a:path h="16712" w="1228364">
                  <a:moveTo>
                    <a:pt x="0" y="0"/>
                  </a:moveTo>
                  <a:lnTo>
                    <a:pt x="1228364" y="0"/>
                  </a:lnTo>
                  <a:lnTo>
                    <a:pt x="1228364" y="16712"/>
                  </a:lnTo>
                  <a:lnTo>
                    <a:pt x="0" y="16712"/>
                  </a:lnTo>
                  <a:close/>
                </a:path>
              </a:pathLst>
            </a:custGeom>
            <a:solidFill>
              <a:srgbClr val="FFFFFF"/>
            </a:solidFill>
          </p:spPr>
        </p:sp>
        <p:sp>
          <p:nvSpPr>
            <p:cNvPr name="TextBox 14" id="14"/>
            <p:cNvSpPr txBox="true"/>
            <p:nvPr/>
          </p:nvSpPr>
          <p:spPr>
            <a:xfrm>
              <a:off x="0" y="-38100"/>
              <a:ext cx="1228364" cy="54812"/>
            </a:xfrm>
            <a:prstGeom prst="rect">
              <a:avLst/>
            </a:prstGeom>
          </p:spPr>
          <p:txBody>
            <a:bodyPr anchor="ctr" rtlCol="false" tIns="50800" lIns="50800" bIns="50800" rIns="50800"/>
            <a:lstStyle/>
            <a:p>
              <a:pPr algn="ctr">
                <a:lnSpc>
                  <a:spcPts val="2547"/>
                </a:lnSpc>
              </a:pPr>
            </a:p>
          </p:txBody>
        </p:sp>
      </p:grpSp>
      <p:sp>
        <p:nvSpPr>
          <p:cNvPr name="TextBox 15" id="15"/>
          <p:cNvSpPr txBox="true"/>
          <p:nvPr/>
        </p:nvSpPr>
        <p:spPr>
          <a:xfrm rot="0">
            <a:off x="13979196" y="9553575"/>
            <a:ext cx="3280104" cy="370078"/>
          </a:xfrm>
          <a:prstGeom prst="rect">
            <a:avLst/>
          </a:prstGeom>
        </p:spPr>
        <p:txBody>
          <a:bodyPr anchor="t" rtlCol="false" tIns="0" lIns="0" bIns="0" rIns="0">
            <a:spAutoFit/>
          </a:bodyPr>
          <a:lstStyle/>
          <a:p>
            <a:pPr algn="r">
              <a:lnSpc>
                <a:spcPts val="2920"/>
              </a:lnSpc>
            </a:pPr>
            <a:r>
              <a:rPr lang="en-US" sz="2299">
                <a:solidFill>
                  <a:srgbClr val="1C3D6E"/>
                </a:solidFill>
                <a:latin typeface="Quicksand"/>
              </a:rPr>
              <a:t>2023 Annual Report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693459" y="-2309532"/>
            <a:ext cx="14906065" cy="14906065"/>
          </a:xfrm>
          <a:custGeom>
            <a:avLst/>
            <a:gdLst/>
            <a:ahLst/>
            <a:cxnLst/>
            <a:rect r="r" b="b" t="t" l="l"/>
            <a:pathLst>
              <a:path h="14906065" w="14906065">
                <a:moveTo>
                  <a:pt x="0" y="0"/>
                </a:moveTo>
                <a:lnTo>
                  <a:pt x="14906065" y="0"/>
                </a:lnTo>
                <a:lnTo>
                  <a:pt x="14906065" y="14906064"/>
                </a:lnTo>
                <a:lnTo>
                  <a:pt x="0" y="149060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640421" y="1028700"/>
            <a:ext cx="1248335" cy="452998"/>
            <a:chOff x="0" y="0"/>
            <a:chExt cx="328780" cy="119308"/>
          </a:xfrm>
        </p:grpSpPr>
        <p:sp>
          <p:nvSpPr>
            <p:cNvPr name="Freeform 4" id="4"/>
            <p:cNvSpPr/>
            <p:nvPr/>
          </p:nvSpPr>
          <p:spPr>
            <a:xfrm flipH="false" flipV="false" rot="0">
              <a:off x="0" y="0"/>
              <a:ext cx="328780" cy="119308"/>
            </a:xfrm>
            <a:custGeom>
              <a:avLst/>
              <a:gdLst/>
              <a:ahLst/>
              <a:cxnLst/>
              <a:rect r="r" b="b" t="t" l="l"/>
              <a:pathLst>
                <a:path h="119308" w="328780">
                  <a:moveTo>
                    <a:pt x="59654" y="0"/>
                  </a:moveTo>
                  <a:lnTo>
                    <a:pt x="269126" y="0"/>
                  </a:lnTo>
                  <a:cubicBezTo>
                    <a:pt x="284947" y="0"/>
                    <a:pt x="300120" y="6285"/>
                    <a:pt x="311307" y="17472"/>
                  </a:cubicBezTo>
                  <a:cubicBezTo>
                    <a:pt x="322495" y="28660"/>
                    <a:pt x="328780" y="43833"/>
                    <a:pt x="328780" y="59654"/>
                  </a:cubicBezTo>
                  <a:lnTo>
                    <a:pt x="328780" y="59654"/>
                  </a:lnTo>
                  <a:cubicBezTo>
                    <a:pt x="328780" y="75475"/>
                    <a:pt x="322495" y="90649"/>
                    <a:pt x="311307" y="101836"/>
                  </a:cubicBezTo>
                  <a:cubicBezTo>
                    <a:pt x="300120" y="113023"/>
                    <a:pt x="284947" y="119308"/>
                    <a:pt x="269126" y="119308"/>
                  </a:cubicBezTo>
                  <a:lnTo>
                    <a:pt x="59654" y="119308"/>
                  </a:lnTo>
                  <a:cubicBezTo>
                    <a:pt x="43833" y="119308"/>
                    <a:pt x="28660" y="113023"/>
                    <a:pt x="17472" y="101836"/>
                  </a:cubicBezTo>
                  <a:cubicBezTo>
                    <a:pt x="6285" y="90649"/>
                    <a:pt x="0" y="75475"/>
                    <a:pt x="0" y="59654"/>
                  </a:cubicBezTo>
                  <a:lnTo>
                    <a:pt x="0" y="59654"/>
                  </a:lnTo>
                  <a:cubicBezTo>
                    <a:pt x="0" y="43833"/>
                    <a:pt x="6285" y="28660"/>
                    <a:pt x="17472" y="17472"/>
                  </a:cubicBezTo>
                  <a:cubicBezTo>
                    <a:pt x="28660" y="6285"/>
                    <a:pt x="43833" y="0"/>
                    <a:pt x="59654" y="0"/>
                  </a:cubicBezTo>
                  <a:close/>
                </a:path>
              </a:pathLst>
            </a:custGeom>
            <a:solidFill>
              <a:srgbClr val="1C3D6E"/>
            </a:solidFill>
          </p:spPr>
        </p:sp>
        <p:sp>
          <p:nvSpPr>
            <p:cNvPr name="TextBox 5" id="5"/>
            <p:cNvSpPr txBox="true"/>
            <p:nvPr/>
          </p:nvSpPr>
          <p:spPr>
            <a:xfrm>
              <a:off x="0" y="-9525"/>
              <a:ext cx="328780" cy="128833"/>
            </a:xfrm>
            <a:prstGeom prst="rect">
              <a:avLst/>
            </a:prstGeom>
          </p:spPr>
          <p:txBody>
            <a:bodyPr anchor="ctr" rtlCol="false" tIns="50800" lIns="50800" bIns="50800" rIns="50800"/>
            <a:lstStyle/>
            <a:p>
              <a:pPr algn="ctr">
                <a:lnSpc>
                  <a:spcPts val="2639"/>
                </a:lnSpc>
              </a:pPr>
            </a:p>
          </p:txBody>
        </p:sp>
      </p:grpSp>
      <p:sp>
        <p:nvSpPr>
          <p:cNvPr name="TextBox 6" id="6"/>
          <p:cNvSpPr txBox="true"/>
          <p:nvPr/>
        </p:nvSpPr>
        <p:spPr>
          <a:xfrm rot="0">
            <a:off x="12269931" y="3224212"/>
            <a:ext cx="1070581" cy="676275"/>
          </a:xfrm>
          <a:prstGeom prst="rect">
            <a:avLst/>
          </a:prstGeom>
        </p:spPr>
        <p:txBody>
          <a:bodyPr anchor="t" rtlCol="false" tIns="0" lIns="0" bIns="0" rIns="0">
            <a:spAutoFit/>
          </a:bodyPr>
          <a:lstStyle/>
          <a:p>
            <a:pPr marL="0" indent="0" lvl="0">
              <a:lnSpc>
                <a:spcPts val="5280"/>
              </a:lnSpc>
              <a:spcBef>
                <a:spcPct val="0"/>
              </a:spcBef>
            </a:pPr>
            <a:r>
              <a:rPr lang="en-US" sz="4400">
                <a:solidFill>
                  <a:srgbClr val="2E2E2E"/>
                </a:solidFill>
                <a:latin typeface="Quicksand Bold"/>
              </a:rPr>
              <a:t>Q2</a:t>
            </a:r>
          </a:p>
        </p:txBody>
      </p:sp>
      <p:sp>
        <p:nvSpPr>
          <p:cNvPr name="TextBox 7" id="7"/>
          <p:cNvSpPr txBox="true"/>
          <p:nvPr/>
        </p:nvSpPr>
        <p:spPr>
          <a:xfrm rot="0">
            <a:off x="12269931" y="4062412"/>
            <a:ext cx="3217658" cy="676275"/>
          </a:xfrm>
          <a:prstGeom prst="rect">
            <a:avLst/>
          </a:prstGeom>
        </p:spPr>
        <p:txBody>
          <a:bodyPr anchor="t" rtlCol="false" tIns="0" lIns="0" bIns="0" rIns="0">
            <a:spAutoFit/>
          </a:bodyPr>
          <a:lstStyle/>
          <a:p>
            <a:pPr>
              <a:lnSpc>
                <a:spcPts val="2639"/>
              </a:lnSpc>
            </a:pPr>
            <a:r>
              <a:rPr lang="en-US" sz="2199">
                <a:solidFill>
                  <a:srgbClr val="000000"/>
                </a:solidFill>
                <a:latin typeface="Quicksand"/>
              </a:rPr>
              <a:t>Hires 30+ Employee</a:t>
            </a:r>
          </a:p>
          <a:p>
            <a:pPr marL="0" indent="0" lvl="0">
              <a:lnSpc>
                <a:spcPts val="2639"/>
              </a:lnSpc>
              <a:spcBef>
                <a:spcPct val="0"/>
              </a:spcBef>
            </a:pPr>
            <a:r>
              <a:rPr lang="en-US" sz="2199">
                <a:solidFill>
                  <a:srgbClr val="000000"/>
                </a:solidFill>
                <a:latin typeface="Quicksand"/>
              </a:rPr>
              <a:t>For New Divison</a:t>
            </a:r>
          </a:p>
        </p:txBody>
      </p:sp>
      <p:sp>
        <p:nvSpPr>
          <p:cNvPr name="TextBox 8" id="8"/>
          <p:cNvSpPr txBox="true"/>
          <p:nvPr/>
        </p:nvSpPr>
        <p:spPr>
          <a:xfrm rot="0">
            <a:off x="13306475" y="3378994"/>
            <a:ext cx="3071143" cy="447675"/>
          </a:xfrm>
          <a:prstGeom prst="rect">
            <a:avLst/>
          </a:prstGeom>
        </p:spPr>
        <p:txBody>
          <a:bodyPr anchor="t" rtlCol="false" tIns="0" lIns="0" bIns="0" rIns="0">
            <a:spAutoFit/>
          </a:bodyPr>
          <a:lstStyle/>
          <a:p>
            <a:pPr marL="0" indent="0" lvl="0">
              <a:lnSpc>
                <a:spcPts val="3599"/>
              </a:lnSpc>
              <a:spcBef>
                <a:spcPct val="0"/>
              </a:spcBef>
            </a:pPr>
            <a:r>
              <a:rPr lang="en-US" sz="2999">
                <a:solidFill>
                  <a:srgbClr val="FF671B"/>
                </a:solidFill>
                <a:latin typeface="Quicksand Bold"/>
              </a:rPr>
              <a:t>New Division</a:t>
            </a:r>
          </a:p>
        </p:txBody>
      </p:sp>
      <p:sp>
        <p:nvSpPr>
          <p:cNvPr name="TextBox 9" id="9"/>
          <p:cNvSpPr txBox="true"/>
          <p:nvPr/>
        </p:nvSpPr>
        <p:spPr>
          <a:xfrm rot="0">
            <a:off x="11593606" y="7853362"/>
            <a:ext cx="1070581" cy="676275"/>
          </a:xfrm>
          <a:prstGeom prst="rect">
            <a:avLst/>
          </a:prstGeom>
        </p:spPr>
        <p:txBody>
          <a:bodyPr anchor="t" rtlCol="false" tIns="0" lIns="0" bIns="0" rIns="0">
            <a:spAutoFit/>
          </a:bodyPr>
          <a:lstStyle/>
          <a:p>
            <a:pPr marL="0" indent="0" lvl="0">
              <a:lnSpc>
                <a:spcPts val="5280"/>
              </a:lnSpc>
              <a:spcBef>
                <a:spcPct val="0"/>
              </a:spcBef>
            </a:pPr>
            <a:r>
              <a:rPr lang="en-US" sz="4400">
                <a:solidFill>
                  <a:srgbClr val="2E2E2E"/>
                </a:solidFill>
                <a:latin typeface="Quicksand Bold"/>
              </a:rPr>
              <a:t>Q4</a:t>
            </a:r>
          </a:p>
        </p:txBody>
      </p:sp>
      <p:sp>
        <p:nvSpPr>
          <p:cNvPr name="TextBox 10" id="10"/>
          <p:cNvSpPr txBox="true"/>
          <p:nvPr/>
        </p:nvSpPr>
        <p:spPr>
          <a:xfrm rot="0">
            <a:off x="11593606" y="8691562"/>
            <a:ext cx="3439307" cy="676275"/>
          </a:xfrm>
          <a:prstGeom prst="rect">
            <a:avLst/>
          </a:prstGeom>
        </p:spPr>
        <p:txBody>
          <a:bodyPr anchor="t" rtlCol="false" tIns="0" lIns="0" bIns="0" rIns="0">
            <a:spAutoFit/>
          </a:bodyPr>
          <a:lstStyle/>
          <a:p>
            <a:pPr>
              <a:lnSpc>
                <a:spcPts val="2639"/>
              </a:lnSpc>
            </a:pPr>
            <a:r>
              <a:rPr lang="en-US" sz="2199">
                <a:solidFill>
                  <a:srgbClr val="000000"/>
                </a:solidFill>
                <a:latin typeface="Quicksand"/>
              </a:rPr>
              <a:t>Get new investors and</a:t>
            </a:r>
          </a:p>
          <a:p>
            <a:pPr marL="0" indent="0" lvl="0">
              <a:lnSpc>
                <a:spcPts val="2639"/>
              </a:lnSpc>
              <a:spcBef>
                <a:spcPct val="0"/>
              </a:spcBef>
            </a:pPr>
            <a:r>
              <a:rPr lang="en-US" sz="2199">
                <a:solidFill>
                  <a:srgbClr val="000000"/>
                </a:solidFill>
                <a:latin typeface="Quicksand"/>
              </a:rPr>
              <a:t>business partner</a:t>
            </a:r>
          </a:p>
        </p:txBody>
      </p:sp>
      <p:sp>
        <p:nvSpPr>
          <p:cNvPr name="TextBox 11" id="11"/>
          <p:cNvSpPr txBox="true"/>
          <p:nvPr/>
        </p:nvSpPr>
        <p:spPr>
          <a:xfrm rot="0">
            <a:off x="12630150" y="8008144"/>
            <a:ext cx="3071143" cy="447675"/>
          </a:xfrm>
          <a:prstGeom prst="rect">
            <a:avLst/>
          </a:prstGeom>
        </p:spPr>
        <p:txBody>
          <a:bodyPr anchor="t" rtlCol="false" tIns="0" lIns="0" bIns="0" rIns="0">
            <a:spAutoFit/>
          </a:bodyPr>
          <a:lstStyle/>
          <a:p>
            <a:pPr marL="0" indent="0" lvl="0">
              <a:lnSpc>
                <a:spcPts val="3599"/>
              </a:lnSpc>
              <a:spcBef>
                <a:spcPct val="0"/>
              </a:spcBef>
            </a:pPr>
            <a:r>
              <a:rPr lang="en-US" sz="2999">
                <a:solidFill>
                  <a:srgbClr val="FF671B"/>
                </a:solidFill>
                <a:latin typeface="Quicksand Bold"/>
              </a:rPr>
              <a:t>New Investor</a:t>
            </a:r>
          </a:p>
        </p:txBody>
      </p:sp>
      <p:sp>
        <p:nvSpPr>
          <p:cNvPr name="TextBox 12" id="12"/>
          <p:cNvSpPr txBox="true"/>
          <p:nvPr/>
        </p:nvSpPr>
        <p:spPr>
          <a:xfrm rot="0">
            <a:off x="12269931" y="5538787"/>
            <a:ext cx="1070581" cy="676275"/>
          </a:xfrm>
          <a:prstGeom prst="rect">
            <a:avLst/>
          </a:prstGeom>
        </p:spPr>
        <p:txBody>
          <a:bodyPr anchor="t" rtlCol="false" tIns="0" lIns="0" bIns="0" rIns="0">
            <a:spAutoFit/>
          </a:bodyPr>
          <a:lstStyle/>
          <a:p>
            <a:pPr marL="0" indent="0" lvl="0">
              <a:lnSpc>
                <a:spcPts val="5280"/>
              </a:lnSpc>
              <a:spcBef>
                <a:spcPct val="0"/>
              </a:spcBef>
            </a:pPr>
            <a:r>
              <a:rPr lang="en-US" sz="4400">
                <a:solidFill>
                  <a:srgbClr val="2E2E2E"/>
                </a:solidFill>
                <a:latin typeface="Quicksand Bold"/>
              </a:rPr>
              <a:t>Q3</a:t>
            </a:r>
          </a:p>
        </p:txBody>
      </p:sp>
      <p:sp>
        <p:nvSpPr>
          <p:cNvPr name="TextBox 13" id="13"/>
          <p:cNvSpPr txBox="true"/>
          <p:nvPr/>
        </p:nvSpPr>
        <p:spPr>
          <a:xfrm rot="0">
            <a:off x="12269931" y="6376987"/>
            <a:ext cx="3558111" cy="676275"/>
          </a:xfrm>
          <a:prstGeom prst="rect">
            <a:avLst/>
          </a:prstGeom>
        </p:spPr>
        <p:txBody>
          <a:bodyPr anchor="t" rtlCol="false" tIns="0" lIns="0" bIns="0" rIns="0">
            <a:spAutoFit/>
          </a:bodyPr>
          <a:lstStyle/>
          <a:p>
            <a:pPr marL="0" indent="0" lvl="0">
              <a:lnSpc>
                <a:spcPts val="2639"/>
              </a:lnSpc>
              <a:spcBef>
                <a:spcPct val="0"/>
              </a:spcBef>
            </a:pPr>
            <a:r>
              <a:rPr lang="en-US" sz="2199">
                <a:solidFill>
                  <a:srgbClr val="000000"/>
                </a:solidFill>
                <a:latin typeface="Quicksand"/>
              </a:rPr>
              <a:t>Expand market </a:t>
            </a:r>
            <a:r>
              <a:rPr lang="en-US" sz="2199">
                <a:solidFill>
                  <a:srgbClr val="000000"/>
                </a:solidFill>
                <a:latin typeface="Quicksand"/>
              </a:rPr>
              <a:t>reach multiple areas</a:t>
            </a:r>
          </a:p>
        </p:txBody>
      </p:sp>
      <p:sp>
        <p:nvSpPr>
          <p:cNvPr name="TextBox 14" id="14"/>
          <p:cNvSpPr txBox="true"/>
          <p:nvPr/>
        </p:nvSpPr>
        <p:spPr>
          <a:xfrm rot="0">
            <a:off x="13335779" y="5693569"/>
            <a:ext cx="3041840" cy="447675"/>
          </a:xfrm>
          <a:prstGeom prst="rect">
            <a:avLst/>
          </a:prstGeom>
        </p:spPr>
        <p:txBody>
          <a:bodyPr anchor="t" rtlCol="false" tIns="0" lIns="0" bIns="0" rIns="0">
            <a:spAutoFit/>
          </a:bodyPr>
          <a:lstStyle/>
          <a:p>
            <a:pPr marL="0" indent="0" lvl="0">
              <a:lnSpc>
                <a:spcPts val="3599"/>
              </a:lnSpc>
              <a:spcBef>
                <a:spcPct val="0"/>
              </a:spcBef>
            </a:pPr>
            <a:r>
              <a:rPr lang="en-US" sz="2999">
                <a:solidFill>
                  <a:srgbClr val="FF671B"/>
                </a:solidFill>
                <a:latin typeface="Quicksand Bold"/>
              </a:rPr>
              <a:t>New Market</a:t>
            </a:r>
          </a:p>
        </p:txBody>
      </p:sp>
      <p:sp>
        <p:nvSpPr>
          <p:cNvPr name="TextBox 15" id="15"/>
          <p:cNvSpPr txBox="true"/>
          <p:nvPr/>
        </p:nvSpPr>
        <p:spPr>
          <a:xfrm rot="0">
            <a:off x="11593606" y="1747837"/>
            <a:ext cx="3224748" cy="676275"/>
          </a:xfrm>
          <a:prstGeom prst="rect">
            <a:avLst/>
          </a:prstGeom>
        </p:spPr>
        <p:txBody>
          <a:bodyPr anchor="t" rtlCol="false" tIns="0" lIns="0" bIns="0" rIns="0">
            <a:spAutoFit/>
          </a:bodyPr>
          <a:lstStyle/>
          <a:p>
            <a:pPr marL="0" indent="0" lvl="0">
              <a:lnSpc>
                <a:spcPts val="2639"/>
              </a:lnSpc>
              <a:spcBef>
                <a:spcPct val="0"/>
              </a:spcBef>
            </a:pPr>
            <a:r>
              <a:rPr lang="en-US" sz="2199">
                <a:solidFill>
                  <a:srgbClr val="000000"/>
                </a:solidFill>
                <a:latin typeface="Quicksand"/>
              </a:rPr>
              <a:t>Working with </a:t>
            </a:r>
            <a:r>
              <a:rPr lang="en-US" sz="2199">
                <a:solidFill>
                  <a:srgbClr val="000000"/>
                </a:solidFill>
                <a:latin typeface="Quicksand"/>
              </a:rPr>
              <a:t>Remote Method / Online</a:t>
            </a:r>
          </a:p>
        </p:txBody>
      </p:sp>
      <p:sp>
        <p:nvSpPr>
          <p:cNvPr name="TextBox 16" id="16"/>
          <p:cNvSpPr txBox="true"/>
          <p:nvPr/>
        </p:nvSpPr>
        <p:spPr>
          <a:xfrm rot="0">
            <a:off x="12630150" y="1057275"/>
            <a:ext cx="3121151" cy="447675"/>
          </a:xfrm>
          <a:prstGeom prst="rect">
            <a:avLst/>
          </a:prstGeom>
        </p:spPr>
        <p:txBody>
          <a:bodyPr anchor="t" rtlCol="false" tIns="0" lIns="0" bIns="0" rIns="0">
            <a:spAutoFit/>
          </a:bodyPr>
          <a:lstStyle/>
          <a:p>
            <a:pPr marL="0" indent="0" lvl="0">
              <a:lnSpc>
                <a:spcPts val="3599"/>
              </a:lnSpc>
              <a:spcBef>
                <a:spcPct val="0"/>
              </a:spcBef>
            </a:pPr>
            <a:r>
              <a:rPr lang="en-US" sz="2999">
                <a:solidFill>
                  <a:srgbClr val="FF671B"/>
                </a:solidFill>
                <a:latin typeface="Quicksand Bold"/>
              </a:rPr>
              <a:t>New Normal</a:t>
            </a:r>
          </a:p>
        </p:txBody>
      </p:sp>
      <p:sp>
        <p:nvSpPr>
          <p:cNvPr name="TextBox 17" id="17"/>
          <p:cNvSpPr txBox="true"/>
          <p:nvPr/>
        </p:nvSpPr>
        <p:spPr>
          <a:xfrm rot="0">
            <a:off x="11593606" y="909637"/>
            <a:ext cx="1120588" cy="676275"/>
          </a:xfrm>
          <a:prstGeom prst="rect">
            <a:avLst/>
          </a:prstGeom>
        </p:spPr>
        <p:txBody>
          <a:bodyPr anchor="t" rtlCol="false" tIns="0" lIns="0" bIns="0" rIns="0">
            <a:spAutoFit/>
          </a:bodyPr>
          <a:lstStyle/>
          <a:p>
            <a:pPr marL="0" indent="0" lvl="0">
              <a:lnSpc>
                <a:spcPts val="5280"/>
              </a:lnSpc>
              <a:spcBef>
                <a:spcPct val="0"/>
              </a:spcBef>
            </a:pPr>
            <a:r>
              <a:rPr lang="en-US" sz="4400">
                <a:solidFill>
                  <a:srgbClr val="2E2E2E"/>
                </a:solidFill>
                <a:latin typeface="Quicksand Bold"/>
              </a:rPr>
              <a:t>Q1</a:t>
            </a:r>
          </a:p>
        </p:txBody>
      </p:sp>
      <p:grpSp>
        <p:nvGrpSpPr>
          <p:cNvPr name="Group 18" id="18"/>
          <p:cNvGrpSpPr/>
          <p:nvPr/>
        </p:nvGrpSpPr>
        <p:grpSpPr>
          <a:xfrm rot="0">
            <a:off x="10264588" y="3377453"/>
            <a:ext cx="1248335" cy="452998"/>
            <a:chOff x="0" y="0"/>
            <a:chExt cx="328780" cy="119308"/>
          </a:xfrm>
        </p:grpSpPr>
        <p:sp>
          <p:nvSpPr>
            <p:cNvPr name="Freeform 19" id="19"/>
            <p:cNvSpPr/>
            <p:nvPr/>
          </p:nvSpPr>
          <p:spPr>
            <a:xfrm flipH="false" flipV="false" rot="0">
              <a:off x="0" y="0"/>
              <a:ext cx="328780" cy="119308"/>
            </a:xfrm>
            <a:custGeom>
              <a:avLst/>
              <a:gdLst/>
              <a:ahLst/>
              <a:cxnLst/>
              <a:rect r="r" b="b" t="t" l="l"/>
              <a:pathLst>
                <a:path h="119308" w="328780">
                  <a:moveTo>
                    <a:pt x="59654" y="0"/>
                  </a:moveTo>
                  <a:lnTo>
                    <a:pt x="269126" y="0"/>
                  </a:lnTo>
                  <a:cubicBezTo>
                    <a:pt x="284947" y="0"/>
                    <a:pt x="300120" y="6285"/>
                    <a:pt x="311307" y="17472"/>
                  </a:cubicBezTo>
                  <a:cubicBezTo>
                    <a:pt x="322495" y="28660"/>
                    <a:pt x="328780" y="43833"/>
                    <a:pt x="328780" y="59654"/>
                  </a:cubicBezTo>
                  <a:lnTo>
                    <a:pt x="328780" y="59654"/>
                  </a:lnTo>
                  <a:cubicBezTo>
                    <a:pt x="328780" y="75475"/>
                    <a:pt x="322495" y="90649"/>
                    <a:pt x="311307" y="101836"/>
                  </a:cubicBezTo>
                  <a:cubicBezTo>
                    <a:pt x="300120" y="113023"/>
                    <a:pt x="284947" y="119308"/>
                    <a:pt x="269126" y="119308"/>
                  </a:cubicBezTo>
                  <a:lnTo>
                    <a:pt x="59654" y="119308"/>
                  </a:lnTo>
                  <a:cubicBezTo>
                    <a:pt x="43833" y="119308"/>
                    <a:pt x="28660" y="113023"/>
                    <a:pt x="17472" y="101836"/>
                  </a:cubicBezTo>
                  <a:cubicBezTo>
                    <a:pt x="6285" y="90649"/>
                    <a:pt x="0" y="75475"/>
                    <a:pt x="0" y="59654"/>
                  </a:cubicBezTo>
                  <a:lnTo>
                    <a:pt x="0" y="59654"/>
                  </a:lnTo>
                  <a:cubicBezTo>
                    <a:pt x="0" y="43833"/>
                    <a:pt x="6285" y="28660"/>
                    <a:pt x="17472" y="17472"/>
                  </a:cubicBezTo>
                  <a:cubicBezTo>
                    <a:pt x="28660" y="6285"/>
                    <a:pt x="43833" y="0"/>
                    <a:pt x="59654" y="0"/>
                  </a:cubicBezTo>
                  <a:close/>
                </a:path>
              </a:pathLst>
            </a:custGeom>
            <a:solidFill>
              <a:srgbClr val="1C3D6E"/>
            </a:solidFill>
          </p:spPr>
        </p:sp>
        <p:sp>
          <p:nvSpPr>
            <p:cNvPr name="TextBox 20" id="20"/>
            <p:cNvSpPr txBox="true"/>
            <p:nvPr/>
          </p:nvSpPr>
          <p:spPr>
            <a:xfrm>
              <a:off x="0" y="-9525"/>
              <a:ext cx="328780" cy="128833"/>
            </a:xfrm>
            <a:prstGeom prst="rect">
              <a:avLst/>
            </a:prstGeom>
          </p:spPr>
          <p:txBody>
            <a:bodyPr anchor="ctr" rtlCol="false" tIns="50800" lIns="50800" bIns="50800" rIns="50800"/>
            <a:lstStyle/>
            <a:p>
              <a:pPr algn="ctr">
                <a:lnSpc>
                  <a:spcPts val="2639"/>
                </a:lnSpc>
              </a:pPr>
            </a:p>
          </p:txBody>
        </p:sp>
      </p:grpSp>
      <p:grpSp>
        <p:nvGrpSpPr>
          <p:cNvPr name="Group 21" id="21"/>
          <p:cNvGrpSpPr/>
          <p:nvPr/>
        </p:nvGrpSpPr>
        <p:grpSpPr>
          <a:xfrm rot="0">
            <a:off x="10264588" y="5725926"/>
            <a:ext cx="1248335" cy="452998"/>
            <a:chOff x="0" y="0"/>
            <a:chExt cx="328780" cy="119308"/>
          </a:xfrm>
        </p:grpSpPr>
        <p:sp>
          <p:nvSpPr>
            <p:cNvPr name="Freeform 22" id="22"/>
            <p:cNvSpPr/>
            <p:nvPr/>
          </p:nvSpPr>
          <p:spPr>
            <a:xfrm flipH="false" flipV="false" rot="0">
              <a:off x="0" y="0"/>
              <a:ext cx="328780" cy="119308"/>
            </a:xfrm>
            <a:custGeom>
              <a:avLst/>
              <a:gdLst/>
              <a:ahLst/>
              <a:cxnLst/>
              <a:rect r="r" b="b" t="t" l="l"/>
              <a:pathLst>
                <a:path h="119308" w="328780">
                  <a:moveTo>
                    <a:pt x="59654" y="0"/>
                  </a:moveTo>
                  <a:lnTo>
                    <a:pt x="269126" y="0"/>
                  </a:lnTo>
                  <a:cubicBezTo>
                    <a:pt x="284947" y="0"/>
                    <a:pt x="300120" y="6285"/>
                    <a:pt x="311307" y="17472"/>
                  </a:cubicBezTo>
                  <a:cubicBezTo>
                    <a:pt x="322495" y="28660"/>
                    <a:pt x="328780" y="43833"/>
                    <a:pt x="328780" y="59654"/>
                  </a:cubicBezTo>
                  <a:lnTo>
                    <a:pt x="328780" y="59654"/>
                  </a:lnTo>
                  <a:cubicBezTo>
                    <a:pt x="328780" y="75475"/>
                    <a:pt x="322495" y="90649"/>
                    <a:pt x="311307" y="101836"/>
                  </a:cubicBezTo>
                  <a:cubicBezTo>
                    <a:pt x="300120" y="113023"/>
                    <a:pt x="284947" y="119308"/>
                    <a:pt x="269126" y="119308"/>
                  </a:cubicBezTo>
                  <a:lnTo>
                    <a:pt x="59654" y="119308"/>
                  </a:lnTo>
                  <a:cubicBezTo>
                    <a:pt x="43833" y="119308"/>
                    <a:pt x="28660" y="113023"/>
                    <a:pt x="17472" y="101836"/>
                  </a:cubicBezTo>
                  <a:cubicBezTo>
                    <a:pt x="6285" y="90649"/>
                    <a:pt x="0" y="75475"/>
                    <a:pt x="0" y="59654"/>
                  </a:cubicBezTo>
                  <a:lnTo>
                    <a:pt x="0" y="59654"/>
                  </a:lnTo>
                  <a:cubicBezTo>
                    <a:pt x="0" y="43833"/>
                    <a:pt x="6285" y="28660"/>
                    <a:pt x="17472" y="17472"/>
                  </a:cubicBezTo>
                  <a:cubicBezTo>
                    <a:pt x="28660" y="6285"/>
                    <a:pt x="43833" y="0"/>
                    <a:pt x="59654" y="0"/>
                  </a:cubicBezTo>
                  <a:close/>
                </a:path>
              </a:pathLst>
            </a:custGeom>
            <a:solidFill>
              <a:srgbClr val="1C3D6E"/>
            </a:solidFill>
          </p:spPr>
        </p:sp>
        <p:sp>
          <p:nvSpPr>
            <p:cNvPr name="TextBox 23" id="23"/>
            <p:cNvSpPr txBox="true"/>
            <p:nvPr/>
          </p:nvSpPr>
          <p:spPr>
            <a:xfrm>
              <a:off x="0" y="-9525"/>
              <a:ext cx="328780" cy="128833"/>
            </a:xfrm>
            <a:prstGeom prst="rect">
              <a:avLst/>
            </a:prstGeom>
          </p:spPr>
          <p:txBody>
            <a:bodyPr anchor="ctr" rtlCol="false" tIns="50800" lIns="50800" bIns="50800" rIns="50800"/>
            <a:lstStyle/>
            <a:p>
              <a:pPr algn="ctr">
                <a:lnSpc>
                  <a:spcPts val="2639"/>
                </a:lnSpc>
              </a:pPr>
            </a:p>
          </p:txBody>
        </p:sp>
      </p:grpSp>
      <p:grpSp>
        <p:nvGrpSpPr>
          <p:cNvPr name="Group 24" id="24"/>
          <p:cNvGrpSpPr/>
          <p:nvPr/>
        </p:nvGrpSpPr>
        <p:grpSpPr>
          <a:xfrm rot="0">
            <a:off x="9640421" y="7988674"/>
            <a:ext cx="1248335" cy="452998"/>
            <a:chOff x="0" y="0"/>
            <a:chExt cx="328780" cy="119308"/>
          </a:xfrm>
        </p:grpSpPr>
        <p:sp>
          <p:nvSpPr>
            <p:cNvPr name="Freeform 25" id="25"/>
            <p:cNvSpPr/>
            <p:nvPr/>
          </p:nvSpPr>
          <p:spPr>
            <a:xfrm flipH="false" flipV="false" rot="0">
              <a:off x="0" y="0"/>
              <a:ext cx="328780" cy="119308"/>
            </a:xfrm>
            <a:custGeom>
              <a:avLst/>
              <a:gdLst/>
              <a:ahLst/>
              <a:cxnLst/>
              <a:rect r="r" b="b" t="t" l="l"/>
              <a:pathLst>
                <a:path h="119308" w="328780">
                  <a:moveTo>
                    <a:pt x="59654" y="0"/>
                  </a:moveTo>
                  <a:lnTo>
                    <a:pt x="269126" y="0"/>
                  </a:lnTo>
                  <a:cubicBezTo>
                    <a:pt x="284947" y="0"/>
                    <a:pt x="300120" y="6285"/>
                    <a:pt x="311307" y="17472"/>
                  </a:cubicBezTo>
                  <a:cubicBezTo>
                    <a:pt x="322495" y="28660"/>
                    <a:pt x="328780" y="43833"/>
                    <a:pt x="328780" y="59654"/>
                  </a:cubicBezTo>
                  <a:lnTo>
                    <a:pt x="328780" y="59654"/>
                  </a:lnTo>
                  <a:cubicBezTo>
                    <a:pt x="328780" y="75475"/>
                    <a:pt x="322495" y="90649"/>
                    <a:pt x="311307" y="101836"/>
                  </a:cubicBezTo>
                  <a:cubicBezTo>
                    <a:pt x="300120" y="113023"/>
                    <a:pt x="284947" y="119308"/>
                    <a:pt x="269126" y="119308"/>
                  </a:cubicBezTo>
                  <a:lnTo>
                    <a:pt x="59654" y="119308"/>
                  </a:lnTo>
                  <a:cubicBezTo>
                    <a:pt x="43833" y="119308"/>
                    <a:pt x="28660" y="113023"/>
                    <a:pt x="17472" y="101836"/>
                  </a:cubicBezTo>
                  <a:cubicBezTo>
                    <a:pt x="6285" y="90649"/>
                    <a:pt x="0" y="75475"/>
                    <a:pt x="0" y="59654"/>
                  </a:cubicBezTo>
                  <a:lnTo>
                    <a:pt x="0" y="59654"/>
                  </a:lnTo>
                  <a:cubicBezTo>
                    <a:pt x="0" y="43833"/>
                    <a:pt x="6285" y="28660"/>
                    <a:pt x="17472" y="17472"/>
                  </a:cubicBezTo>
                  <a:cubicBezTo>
                    <a:pt x="28660" y="6285"/>
                    <a:pt x="43833" y="0"/>
                    <a:pt x="59654" y="0"/>
                  </a:cubicBezTo>
                  <a:close/>
                </a:path>
              </a:pathLst>
            </a:custGeom>
            <a:solidFill>
              <a:srgbClr val="1C3D6E"/>
            </a:solidFill>
          </p:spPr>
        </p:sp>
        <p:sp>
          <p:nvSpPr>
            <p:cNvPr name="TextBox 26" id="26"/>
            <p:cNvSpPr txBox="true"/>
            <p:nvPr/>
          </p:nvSpPr>
          <p:spPr>
            <a:xfrm>
              <a:off x="0" y="-9525"/>
              <a:ext cx="328780" cy="128833"/>
            </a:xfrm>
            <a:prstGeom prst="rect">
              <a:avLst/>
            </a:prstGeom>
          </p:spPr>
          <p:txBody>
            <a:bodyPr anchor="ctr" rtlCol="false" tIns="50800" lIns="50800" bIns="50800" rIns="50800"/>
            <a:lstStyle/>
            <a:p>
              <a:pPr algn="ctr">
                <a:lnSpc>
                  <a:spcPts val="2639"/>
                </a:lnSpc>
              </a:pPr>
            </a:p>
          </p:txBody>
        </p:sp>
      </p:grpSp>
      <p:sp>
        <p:nvSpPr>
          <p:cNvPr name="TextBox 27" id="27"/>
          <p:cNvSpPr txBox="true"/>
          <p:nvPr/>
        </p:nvSpPr>
        <p:spPr>
          <a:xfrm rot="0">
            <a:off x="1219200" y="8149590"/>
            <a:ext cx="5829242" cy="1108710"/>
          </a:xfrm>
          <a:prstGeom prst="rect">
            <a:avLst/>
          </a:prstGeom>
        </p:spPr>
        <p:txBody>
          <a:bodyPr anchor="t" rtlCol="false" tIns="0" lIns="0" bIns="0" rIns="0">
            <a:spAutoFit/>
          </a:bodyPr>
          <a:lstStyle/>
          <a:p>
            <a:pPr>
              <a:lnSpc>
                <a:spcPts val="2940"/>
              </a:lnSpc>
            </a:pPr>
            <a:r>
              <a:rPr lang="en-US" sz="2100">
                <a:solidFill>
                  <a:srgbClr val="000000"/>
                </a:solidFill>
                <a:latin typeface="Quicksand"/>
              </a:rPr>
              <a:t>Lorem ipsum dolor sit amet, consectetur adipiscing elit. Nam eget elementum tellus, sit amet aliquam nibh. Pellentesque</a:t>
            </a:r>
          </a:p>
        </p:txBody>
      </p:sp>
      <p:sp>
        <p:nvSpPr>
          <p:cNvPr name="TextBox 28" id="28"/>
          <p:cNvSpPr txBox="true"/>
          <p:nvPr/>
        </p:nvSpPr>
        <p:spPr>
          <a:xfrm rot="0">
            <a:off x="1219200" y="1182347"/>
            <a:ext cx="7230596" cy="3554730"/>
          </a:xfrm>
          <a:prstGeom prst="rect">
            <a:avLst/>
          </a:prstGeom>
        </p:spPr>
        <p:txBody>
          <a:bodyPr anchor="t" rtlCol="false" tIns="0" lIns="0" bIns="0" rIns="0">
            <a:spAutoFit/>
          </a:bodyPr>
          <a:lstStyle/>
          <a:p>
            <a:pPr>
              <a:lnSpc>
                <a:spcPts val="9360"/>
              </a:lnSpc>
            </a:pPr>
            <a:r>
              <a:rPr lang="en-US" sz="8000">
                <a:solidFill>
                  <a:srgbClr val="292929"/>
                </a:solidFill>
                <a:latin typeface="Quicksand Bold"/>
              </a:rPr>
              <a:t>2023</a:t>
            </a:r>
          </a:p>
          <a:p>
            <a:pPr>
              <a:lnSpc>
                <a:spcPts val="9360"/>
              </a:lnSpc>
            </a:pPr>
            <a:r>
              <a:rPr lang="en-US" sz="8000">
                <a:solidFill>
                  <a:srgbClr val="292929"/>
                </a:solidFill>
                <a:latin typeface="Quicksand Bold"/>
              </a:rPr>
              <a:t>Business</a:t>
            </a:r>
          </a:p>
          <a:p>
            <a:pPr>
              <a:lnSpc>
                <a:spcPts val="9360"/>
              </a:lnSpc>
            </a:pPr>
            <a:r>
              <a:rPr lang="en-US" sz="8000">
                <a:solidFill>
                  <a:srgbClr val="292929"/>
                </a:solidFill>
                <a:latin typeface="Quicksand Bold"/>
              </a:rPr>
              <a:t>Timeline</a:t>
            </a:r>
          </a:p>
        </p:txBody>
      </p:sp>
      <p:sp>
        <p:nvSpPr>
          <p:cNvPr name="TextBox 29" id="29"/>
          <p:cNvSpPr txBox="true"/>
          <p:nvPr/>
        </p:nvSpPr>
        <p:spPr>
          <a:xfrm rot="0">
            <a:off x="1219200" y="6884334"/>
            <a:ext cx="5381123" cy="828675"/>
          </a:xfrm>
          <a:prstGeom prst="rect">
            <a:avLst/>
          </a:prstGeom>
        </p:spPr>
        <p:txBody>
          <a:bodyPr anchor="t" rtlCol="false" tIns="0" lIns="0" bIns="0" rIns="0">
            <a:spAutoFit/>
          </a:bodyPr>
          <a:lstStyle/>
          <a:p>
            <a:pPr algn="l" marL="0" indent="0" lvl="0">
              <a:lnSpc>
                <a:spcPts val="3360"/>
              </a:lnSpc>
              <a:spcBef>
                <a:spcPct val="0"/>
              </a:spcBef>
            </a:pPr>
            <a:r>
              <a:rPr lang="en-US" sz="2800">
                <a:solidFill>
                  <a:srgbClr val="1C3D6E"/>
                </a:solidFill>
                <a:latin typeface="Quicksand Bold"/>
              </a:rPr>
              <a:t>A new division, new work system and new employee</a:t>
            </a:r>
          </a:p>
        </p:txBody>
      </p:sp>
      <p:sp>
        <p:nvSpPr>
          <p:cNvPr name="TextBox 30" id="30"/>
          <p:cNvSpPr txBox="true"/>
          <p:nvPr/>
        </p:nvSpPr>
        <p:spPr>
          <a:xfrm rot="0">
            <a:off x="13979196" y="9553575"/>
            <a:ext cx="3280104" cy="370078"/>
          </a:xfrm>
          <a:prstGeom prst="rect">
            <a:avLst/>
          </a:prstGeom>
        </p:spPr>
        <p:txBody>
          <a:bodyPr anchor="t" rtlCol="false" tIns="0" lIns="0" bIns="0" rIns="0">
            <a:spAutoFit/>
          </a:bodyPr>
          <a:lstStyle/>
          <a:p>
            <a:pPr algn="r">
              <a:lnSpc>
                <a:spcPts val="2920"/>
              </a:lnSpc>
            </a:pPr>
            <a:r>
              <a:rPr lang="en-US" sz="2299">
                <a:solidFill>
                  <a:srgbClr val="1C3D6E"/>
                </a:solidFill>
                <a:latin typeface="Quicksand"/>
              </a:rPr>
              <a:t>2023 Annual Report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101979">
            <a:off x="9691214" y="-1136688"/>
            <a:ext cx="11310585" cy="16178162"/>
            <a:chOff x="0" y="0"/>
            <a:chExt cx="2978919" cy="4260915"/>
          </a:xfrm>
        </p:grpSpPr>
        <p:sp>
          <p:nvSpPr>
            <p:cNvPr name="Freeform 3" id="3"/>
            <p:cNvSpPr/>
            <p:nvPr/>
          </p:nvSpPr>
          <p:spPr>
            <a:xfrm flipH="false" flipV="false" rot="0">
              <a:off x="0" y="0"/>
              <a:ext cx="2978919" cy="4260915"/>
            </a:xfrm>
            <a:custGeom>
              <a:avLst/>
              <a:gdLst/>
              <a:ahLst/>
              <a:cxnLst/>
              <a:rect r="r" b="b" t="t" l="l"/>
              <a:pathLst>
                <a:path h="4260915" w="2978919">
                  <a:moveTo>
                    <a:pt x="0" y="0"/>
                  </a:moveTo>
                  <a:lnTo>
                    <a:pt x="2978919" y="0"/>
                  </a:lnTo>
                  <a:lnTo>
                    <a:pt x="2978919" y="4260915"/>
                  </a:lnTo>
                  <a:lnTo>
                    <a:pt x="0" y="4260915"/>
                  </a:lnTo>
                  <a:close/>
                </a:path>
              </a:pathLst>
            </a:custGeom>
            <a:solidFill>
              <a:srgbClr val="1C3D6E"/>
            </a:solidFill>
          </p:spPr>
        </p:sp>
        <p:sp>
          <p:nvSpPr>
            <p:cNvPr name="TextBox 4" id="4"/>
            <p:cNvSpPr txBox="true"/>
            <p:nvPr/>
          </p:nvSpPr>
          <p:spPr>
            <a:xfrm>
              <a:off x="0" y="-9525"/>
              <a:ext cx="2978919" cy="4270440"/>
            </a:xfrm>
            <a:prstGeom prst="rect">
              <a:avLst/>
            </a:prstGeom>
          </p:spPr>
          <p:txBody>
            <a:bodyPr anchor="ctr" rtlCol="false" tIns="50800" lIns="50800" bIns="50800" rIns="50800"/>
            <a:lstStyle/>
            <a:p>
              <a:pPr algn="ctr">
                <a:lnSpc>
                  <a:spcPts val="2639"/>
                </a:lnSpc>
              </a:pPr>
            </a:p>
          </p:txBody>
        </p:sp>
      </p:grpSp>
      <p:grpSp>
        <p:nvGrpSpPr>
          <p:cNvPr name="Group 5" id="5"/>
          <p:cNvGrpSpPr>
            <a:grpSpLocks noChangeAspect="true"/>
          </p:cNvGrpSpPr>
          <p:nvPr/>
        </p:nvGrpSpPr>
        <p:grpSpPr>
          <a:xfrm rot="2108694">
            <a:off x="6829826" y="5723460"/>
            <a:ext cx="3874224" cy="7665818"/>
            <a:chOff x="0" y="0"/>
            <a:chExt cx="2620010" cy="5184140"/>
          </a:xfrm>
        </p:grpSpPr>
        <p:sp>
          <p:nvSpPr>
            <p:cNvPr name="Freeform 6" id="6"/>
            <p:cNvSpPr/>
            <p:nvPr/>
          </p:nvSpPr>
          <p:spPr>
            <a:xfrm flipH="false" flipV="false" rot="0">
              <a:off x="53340" y="25400"/>
              <a:ext cx="2513330" cy="5132070"/>
            </a:xfrm>
            <a:custGeom>
              <a:avLst/>
              <a:gdLst/>
              <a:ahLst/>
              <a:cxnLst/>
              <a:rect r="r" b="b" t="t" l="l"/>
              <a:pathLst>
                <a:path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E9E9E9"/>
            </a:solidFill>
          </p:spPr>
        </p:sp>
        <p:sp>
          <p:nvSpPr>
            <p:cNvPr name="Freeform 7" id="7"/>
            <p:cNvSpPr/>
            <p:nvPr/>
          </p:nvSpPr>
          <p:spPr>
            <a:xfrm flipH="false" flipV="false" rot="0">
              <a:off x="185420" y="156210"/>
              <a:ext cx="2251710" cy="4876800"/>
            </a:xfrm>
            <a:custGeom>
              <a:avLst/>
              <a:gdLst/>
              <a:ahLst/>
              <a:cxnLst/>
              <a:rect r="r" b="b" t="t" l="l"/>
              <a:pathLst>
                <a:path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2"/>
              <a:stretch>
                <a:fillRect l="-67" t="0" r="-67" b="0"/>
              </a:stretch>
            </a:blipFill>
          </p:spPr>
        </p:sp>
        <p:sp>
          <p:nvSpPr>
            <p:cNvPr name="Freeform 8" id="8"/>
            <p:cNvSpPr/>
            <p:nvPr/>
          </p:nvSpPr>
          <p:spPr>
            <a:xfrm flipH="false" flipV="false" rot="0">
              <a:off x="1121410" y="198120"/>
              <a:ext cx="347980" cy="43180"/>
            </a:xfrm>
            <a:custGeom>
              <a:avLst/>
              <a:gdLst/>
              <a:ahLst/>
              <a:cxnLst/>
              <a:rect r="r" b="b" t="t" l="l"/>
              <a:pathLst>
                <a:path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name="Freeform 9" id="9"/>
            <p:cNvSpPr/>
            <p:nvPr/>
          </p:nvSpPr>
          <p:spPr>
            <a:xfrm flipH="false" flipV="false" rot="0">
              <a:off x="1578312" y="187909"/>
              <a:ext cx="66636" cy="63602"/>
            </a:xfrm>
            <a:custGeom>
              <a:avLst/>
              <a:gdLst/>
              <a:ahLst/>
              <a:cxnLst/>
              <a:rect r="r" b="b" t="t" l="l"/>
              <a:pathLst>
                <a:path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sp>
        <p:sp>
          <p:nvSpPr>
            <p:cNvPr name="Freeform 10" id="10"/>
            <p:cNvSpPr/>
            <p:nvPr/>
          </p:nvSpPr>
          <p:spPr>
            <a:xfrm flipH="false" flipV="false" rot="0">
              <a:off x="0" y="685800"/>
              <a:ext cx="27940" cy="213360"/>
            </a:xfrm>
            <a:custGeom>
              <a:avLst/>
              <a:gdLst/>
              <a:ahLst/>
              <a:cxnLst/>
              <a:rect r="r" b="b" t="t" l="l"/>
              <a:pathLst>
                <a:path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name="Freeform 11" id="11"/>
            <p:cNvSpPr/>
            <p:nvPr/>
          </p:nvSpPr>
          <p:spPr>
            <a:xfrm flipH="false" flipV="false" rot="0">
              <a:off x="0" y="1057910"/>
              <a:ext cx="27940" cy="384810"/>
            </a:xfrm>
            <a:custGeom>
              <a:avLst/>
              <a:gdLst/>
              <a:ahLst/>
              <a:cxnLst/>
              <a:rect r="r" b="b" t="t" l="l"/>
              <a:pathLst>
                <a:path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name="Freeform 12" id="12"/>
            <p:cNvSpPr/>
            <p:nvPr/>
          </p:nvSpPr>
          <p:spPr>
            <a:xfrm flipH="false" flipV="false" rot="0">
              <a:off x="0" y="1526540"/>
              <a:ext cx="27940" cy="386080"/>
            </a:xfrm>
            <a:custGeom>
              <a:avLst/>
              <a:gdLst/>
              <a:ahLst/>
              <a:cxnLst/>
              <a:rect r="r" b="b" t="t" l="l"/>
              <a:pathLst>
                <a:path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name="Freeform 13" id="13"/>
            <p:cNvSpPr/>
            <p:nvPr/>
          </p:nvSpPr>
          <p:spPr>
            <a:xfrm flipH="false" flipV="false" rot="0">
              <a:off x="2592070" y="1184910"/>
              <a:ext cx="27940" cy="618490"/>
            </a:xfrm>
            <a:custGeom>
              <a:avLst/>
              <a:gdLst/>
              <a:ahLst/>
              <a:cxnLst/>
              <a:rect r="r" b="b" t="t" l="l"/>
              <a:pathLst>
                <a:path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name="Freeform 14" id="14"/>
            <p:cNvSpPr/>
            <p:nvPr/>
          </p:nvSpPr>
          <p:spPr>
            <a:xfrm flipH="false" flipV="false" rot="0">
              <a:off x="27940" y="0"/>
              <a:ext cx="2564130" cy="5182870"/>
            </a:xfrm>
            <a:custGeom>
              <a:avLst/>
              <a:gdLst/>
              <a:ahLst/>
              <a:cxnLst/>
              <a:rect r="r" b="b" t="t" l="l"/>
              <a:pathLst>
                <a:path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grpSp>
        <p:nvGrpSpPr>
          <p:cNvPr name="Group 15" id="15"/>
          <p:cNvGrpSpPr>
            <a:grpSpLocks noChangeAspect="true"/>
          </p:cNvGrpSpPr>
          <p:nvPr/>
        </p:nvGrpSpPr>
        <p:grpSpPr>
          <a:xfrm rot="2108694">
            <a:off x="11531814" y="-914904"/>
            <a:ext cx="3874224" cy="7665818"/>
            <a:chOff x="0" y="0"/>
            <a:chExt cx="2620010" cy="5184140"/>
          </a:xfrm>
        </p:grpSpPr>
        <p:sp>
          <p:nvSpPr>
            <p:cNvPr name="Freeform 16" id="16"/>
            <p:cNvSpPr/>
            <p:nvPr/>
          </p:nvSpPr>
          <p:spPr>
            <a:xfrm flipH="false" flipV="false" rot="0">
              <a:off x="53340" y="25400"/>
              <a:ext cx="2513330" cy="5132070"/>
            </a:xfrm>
            <a:custGeom>
              <a:avLst/>
              <a:gdLst/>
              <a:ahLst/>
              <a:cxnLst/>
              <a:rect r="r" b="b" t="t" l="l"/>
              <a:pathLst>
                <a:path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E9E9E9"/>
            </a:solidFill>
          </p:spPr>
        </p:sp>
        <p:sp>
          <p:nvSpPr>
            <p:cNvPr name="Freeform 17" id="17"/>
            <p:cNvSpPr/>
            <p:nvPr/>
          </p:nvSpPr>
          <p:spPr>
            <a:xfrm flipH="false" flipV="false" rot="0">
              <a:off x="185420" y="156210"/>
              <a:ext cx="2251710" cy="4876800"/>
            </a:xfrm>
            <a:custGeom>
              <a:avLst/>
              <a:gdLst/>
              <a:ahLst/>
              <a:cxnLst/>
              <a:rect r="r" b="b" t="t" l="l"/>
              <a:pathLst>
                <a:path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2"/>
              <a:stretch>
                <a:fillRect l="-67" t="0" r="-67" b="0"/>
              </a:stretch>
            </a:blipFill>
          </p:spPr>
        </p:sp>
        <p:sp>
          <p:nvSpPr>
            <p:cNvPr name="Freeform 18" id="18"/>
            <p:cNvSpPr/>
            <p:nvPr/>
          </p:nvSpPr>
          <p:spPr>
            <a:xfrm flipH="false" flipV="false" rot="0">
              <a:off x="1121410" y="198120"/>
              <a:ext cx="347980" cy="43180"/>
            </a:xfrm>
            <a:custGeom>
              <a:avLst/>
              <a:gdLst/>
              <a:ahLst/>
              <a:cxnLst/>
              <a:rect r="r" b="b" t="t" l="l"/>
              <a:pathLst>
                <a:path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name="Freeform 19" id="19"/>
            <p:cNvSpPr/>
            <p:nvPr/>
          </p:nvSpPr>
          <p:spPr>
            <a:xfrm flipH="false" flipV="false" rot="0">
              <a:off x="1578312" y="187909"/>
              <a:ext cx="66636" cy="63602"/>
            </a:xfrm>
            <a:custGeom>
              <a:avLst/>
              <a:gdLst/>
              <a:ahLst/>
              <a:cxnLst/>
              <a:rect r="r" b="b" t="t" l="l"/>
              <a:pathLst>
                <a:path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sp>
        <p:sp>
          <p:nvSpPr>
            <p:cNvPr name="Freeform 20" id="20"/>
            <p:cNvSpPr/>
            <p:nvPr/>
          </p:nvSpPr>
          <p:spPr>
            <a:xfrm flipH="false" flipV="false" rot="0">
              <a:off x="0" y="685800"/>
              <a:ext cx="27940" cy="213360"/>
            </a:xfrm>
            <a:custGeom>
              <a:avLst/>
              <a:gdLst/>
              <a:ahLst/>
              <a:cxnLst/>
              <a:rect r="r" b="b" t="t" l="l"/>
              <a:pathLst>
                <a:path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name="Freeform 21" id="21"/>
            <p:cNvSpPr/>
            <p:nvPr/>
          </p:nvSpPr>
          <p:spPr>
            <a:xfrm flipH="false" flipV="false" rot="0">
              <a:off x="0" y="1057910"/>
              <a:ext cx="27940" cy="384810"/>
            </a:xfrm>
            <a:custGeom>
              <a:avLst/>
              <a:gdLst/>
              <a:ahLst/>
              <a:cxnLst/>
              <a:rect r="r" b="b" t="t" l="l"/>
              <a:pathLst>
                <a:path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name="Freeform 22" id="22"/>
            <p:cNvSpPr/>
            <p:nvPr/>
          </p:nvSpPr>
          <p:spPr>
            <a:xfrm flipH="false" flipV="false" rot="0">
              <a:off x="0" y="1526540"/>
              <a:ext cx="27940" cy="386080"/>
            </a:xfrm>
            <a:custGeom>
              <a:avLst/>
              <a:gdLst/>
              <a:ahLst/>
              <a:cxnLst/>
              <a:rect r="r" b="b" t="t" l="l"/>
              <a:pathLst>
                <a:path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name="Freeform 23" id="23"/>
            <p:cNvSpPr/>
            <p:nvPr/>
          </p:nvSpPr>
          <p:spPr>
            <a:xfrm flipH="false" flipV="false" rot="0">
              <a:off x="2592070" y="1184910"/>
              <a:ext cx="27940" cy="618490"/>
            </a:xfrm>
            <a:custGeom>
              <a:avLst/>
              <a:gdLst/>
              <a:ahLst/>
              <a:cxnLst/>
              <a:rect r="r" b="b" t="t" l="l"/>
              <a:pathLst>
                <a:path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name="Freeform 24" id="24"/>
            <p:cNvSpPr/>
            <p:nvPr/>
          </p:nvSpPr>
          <p:spPr>
            <a:xfrm flipH="false" flipV="false" rot="0">
              <a:off x="27940" y="0"/>
              <a:ext cx="2564130" cy="5182870"/>
            </a:xfrm>
            <a:custGeom>
              <a:avLst/>
              <a:gdLst/>
              <a:ahLst/>
              <a:cxnLst/>
              <a:rect r="r" b="b" t="t" l="l"/>
              <a:pathLst>
                <a:path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grpSp>
        <p:nvGrpSpPr>
          <p:cNvPr name="Group 25" id="25"/>
          <p:cNvGrpSpPr>
            <a:grpSpLocks noChangeAspect="true"/>
          </p:cNvGrpSpPr>
          <p:nvPr/>
        </p:nvGrpSpPr>
        <p:grpSpPr>
          <a:xfrm rot="2108694">
            <a:off x="13683343" y="3535232"/>
            <a:ext cx="3874224" cy="7665818"/>
            <a:chOff x="0" y="0"/>
            <a:chExt cx="2620010" cy="5184140"/>
          </a:xfrm>
        </p:grpSpPr>
        <p:sp>
          <p:nvSpPr>
            <p:cNvPr name="Freeform 26" id="26"/>
            <p:cNvSpPr/>
            <p:nvPr/>
          </p:nvSpPr>
          <p:spPr>
            <a:xfrm flipH="false" flipV="false" rot="0">
              <a:off x="53340" y="25400"/>
              <a:ext cx="2513330" cy="5132070"/>
            </a:xfrm>
            <a:custGeom>
              <a:avLst/>
              <a:gdLst/>
              <a:ahLst/>
              <a:cxnLst/>
              <a:rect r="r" b="b" t="t" l="l"/>
              <a:pathLst>
                <a:path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E9E9E9"/>
            </a:solidFill>
          </p:spPr>
        </p:sp>
        <p:sp>
          <p:nvSpPr>
            <p:cNvPr name="Freeform 27" id="27"/>
            <p:cNvSpPr/>
            <p:nvPr/>
          </p:nvSpPr>
          <p:spPr>
            <a:xfrm flipH="false" flipV="false" rot="0">
              <a:off x="185420" y="156210"/>
              <a:ext cx="2251710" cy="4876800"/>
            </a:xfrm>
            <a:custGeom>
              <a:avLst/>
              <a:gdLst/>
              <a:ahLst/>
              <a:cxnLst/>
              <a:rect r="r" b="b" t="t" l="l"/>
              <a:pathLst>
                <a:path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2"/>
              <a:stretch>
                <a:fillRect l="-67" t="0" r="-67" b="0"/>
              </a:stretch>
            </a:blipFill>
          </p:spPr>
        </p:sp>
        <p:sp>
          <p:nvSpPr>
            <p:cNvPr name="Freeform 28" id="28"/>
            <p:cNvSpPr/>
            <p:nvPr/>
          </p:nvSpPr>
          <p:spPr>
            <a:xfrm flipH="false" flipV="false" rot="0">
              <a:off x="1121410" y="198120"/>
              <a:ext cx="347980" cy="43180"/>
            </a:xfrm>
            <a:custGeom>
              <a:avLst/>
              <a:gdLst/>
              <a:ahLst/>
              <a:cxnLst/>
              <a:rect r="r" b="b" t="t" l="l"/>
              <a:pathLst>
                <a:path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name="Freeform 29" id="29"/>
            <p:cNvSpPr/>
            <p:nvPr/>
          </p:nvSpPr>
          <p:spPr>
            <a:xfrm flipH="false" flipV="false" rot="0">
              <a:off x="1578312" y="187909"/>
              <a:ext cx="66636" cy="63602"/>
            </a:xfrm>
            <a:custGeom>
              <a:avLst/>
              <a:gdLst/>
              <a:ahLst/>
              <a:cxnLst/>
              <a:rect r="r" b="b" t="t" l="l"/>
              <a:pathLst>
                <a:path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sp>
        <p:sp>
          <p:nvSpPr>
            <p:cNvPr name="Freeform 30" id="30"/>
            <p:cNvSpPr/>
            <p:nvPr/>
          </p:nvSpPr>
          <p:spPr>
            <a:xfrm flipH="false" flipV="false" rot="0">
              <a:off x="0" y="685800"/>
              <a:ext cx="27940" cy="213360"/>
            </a:xfrm>
            <a:custGeom>
              <a:avLst/>
              <a:gdLst/>
              <a:ahLst/>
              <a:cxnLst/>
              <a:rect r="r" b="b" t="t" l="l"/>
              <a:pathLst>
                <a:path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name="Freeform 31" id="31"/>
            <p:cNvSpPr/>
            <p:nvPr/>
          </p:nvSpPr>
          <p:spPr>
            <a:xfrm flipH="false" flipV="false" rot="0">
              <a:off x="0" y="1057910"/>
              <a:ext cx="27940" cy="384810"/>
            </a:xfrm>
            <a:custGeom>
              <a:avLst/>
              <a:gdLst/>
              <a:ahLst/>
              <a:cxnLst/>
              <a:rect r="r" b="b" t="t" l="l"/>
              <a:pathLst>
                <a:path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name="Freeform 32" id="32"/>
            <p:cNvSpPr/>
            <p:nvPr/>
          </p:nvSpPr>
          <p:spPr>
            <a:xfrm flipH="false" flipV="false" rot="0">
              <a:off x="0" y="1526540"/>
              <a:ext cx="27940" cy="386080"/>
            </a:xfrm>
            <a:custGeom>
              <a:avLst/>
              <a:gdLst/>
              <a:ahLst/>
              <a:cxnLst/>
              <a:rect r="r" b="b" t="t" l="l"/>
              <a:pathLst>
                <a:path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name="Freeform 33" id="33"/>
            <p:cNvSpPr/>
            <p:nvPr/>
          </p:nvSpPr>
          <p:spPr>
            <a:xfrm flipH="false" flipV="false" rot="0">
              <a:off x="2592070" y="1184910"/>
              <a:ext cx="27940" cy="618490"/>
            </a:xfrm>
            <a:custGeom>
              <a:avLst/>
              <a:gdLst/>
              <a:ahLst/>
              <a:cxnLst/>
              <a:rect r="r" b="b" t="t" l="l"/>
              <a:pathLst>
                <a:path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name="Freeform 34" id="34"/>
            <p:cNvSpPr/>
            <p:nvPr/>
          </p:nvSpPr>
          <p:spPr>
            <a:xfrm flipH="false" flipV="false" rot="0">
              <a:off x="27940" y="0"/>
              <a:ext cx="2564130" cy="5182870"/>
            </a:xfrm>
            <a:custGeom>
              <a:avLst/>
              <a:gdLst/>
              <a:ahLst/>
              <a:cxnLst/>
              <a:rect r="r" b="b" t="t" l="l"/>
              <a:pathLst>
                <a:path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grpSp>
        <p:nvGrpSpPr>
          <p:cNvPr name="Group 35" id="35"/>
          <p:cNvGrpSpPr>
            <a:grpSpLocks noChangeAspect="true"/>
          </p:cNvGrpSpPr>
          <p:nvPr/>
        </p:nvGrpSpPr>
        <p:grpSpPr>
          <a:xfrm rot="2108694">
            <a:off x="18250861" y="-3102278"/>
            <a:ext cx="3874224" cy="7665818"/>
            <a:chOff x="0" y="0"/>
            <a:chExt cx="2620010" cy="5184140"/>
          </a:xfrm>
        </p:grpSpPr>
        <p:sp>
          <p:nvSpPr>
            <p:cNvPr name="Freeform 36" id="36"/>
            <p:cNvSpPr/>
            <p:nvPr/>
          </p:nvSpPr>
          <p:spPr>
            <a:xfrm flipH="false" flipV="false" rot="0">
              <a:off x="53340" y="25400"/>
              <a:ext cx="2513330" cy="5132070"/>
            </a:xfrm>
            <a:custGeom>
              <a:avLst/>
              <a:gdLst/>
              <a:ahLst/>
              <a:cxnLst/>
              <a:rect r="r" b="b" t="t" l="l"/>
              <a:pathLst>
                <a:path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E9E9E9"/>
            </a:solidFill>
          </p:spPr>
        </p:sp>
        <p:sp>
          <p:nvSpPr>
            <p:cNvPr name="Freeform 37" id="37"/>
            <p:cNvSpPr/>
            <p:nvPr/>
          </p:nvSpPr>
          <p:spPr>
            <a:xfrm flipH="false" flipV="false" rot="0">
              <a:off x="185420" y="156210"/>
              <a:ext cx="2251710" cy="4876800"/>
            </a:xfrm>
            <a:custGeom>
              <a:avLst/>
              <a:gdLst/>
              <a:ahLst/>
              <a:cxnLst/>
              <a:rect r="r" b="b" t="t" l="l"/>
              <a:pathLst>
                <a:path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2"/>
              <a:stretch>
                <a:fillRect l="-67" t="0" r="-67" b="0"/>
              </a:stretch>
            </a:blipFill>
          </p:spPr>
        </p:sp>
        <p:sp>
          <p:nvSpPr>
            <p:cNvPr name="Freeform 38" id="38"/>
            <p:cNvSpPr/>
            <p:nvPr/>
          </p:nvSpPr>
          <p:spPr>
            <a:xfrm flipH="false" flipV="false" rot="0">
              <a:off x="1121410" y="198120"/>
              <a:ext cx="347980" cy="43180"/>
            </a:xfrm>
            <a:custGeom>
              <a:avLst/>
              <a:gdLst/>
              <a:ahLst/>
              <a:cxnLst/>
              <a:rect r="r" b="b" t="t" l="l"/>
              <a:pathLst>
                <a:path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name="Freeform 39" id="39"/>
            <p:cNvSpPr/>
            <p:nvPr/>
          </p:nvSpPr>
          <p:spPr>
            <a:xfrm flipH="false" flipV="false" rot="0">
              <a:off x="1578312" y="187909"/>
              <a:ext cx="66636" cy="63602"/>
            </a:xfrm>
            <a:custGeom>
              <a:avLst/>
              <a:gdLst/>
              <a:ahLst/>
              <a:cxnLst/>
              <a:rect r="r" b="b" t="t" l="l"/>
              <a:pathLst>
                <a:path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sp>
        <p:sp>
          <p:nvSpPr>
            <p:cNvPr name="Freeform 40" id="40"/>
            <p:cNvSpPr/>
            <p:nvPr/>
          </p:nvSpPr>
          <p:spPr>
            <a:xfrm flipH="false" flipV="false" rot="0">
              <a:off x="0" y="685800"/>
              <a:ext cx="27940" cy="213360"/>
            </a:xfrm>
            <a:custGeom>
              <a:avLst/>
              <a:gdLst/>
              <a:ahLst/>
              <a:cxnLst/>
              <a:rect r="r" b="b" t="t" l="l"/>
              <a:pathLst>
                <a:path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name="Freeform 41" id="41"/>
            <p:cNvSpPr/>
            <p:nvPr/>
          </p:nvSpPr>
          <p:spPr>
            <a:xfrm flipH="false" flipV="false" rot="0">
              <a:off x="0" y="1057910"/>
              <a:ext cx="27940" cy="384810"/>
            </a:xfrm>
            <a:custGeom>
              <a:avLst/>
              <a:gdLst/>
              <a:ahLst/>
              <a:cxnLst/>
              <a:rect r="r" b="b" t="t" l="l"/>
              <a:pathLst>
                <a:path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name="Freeform 42" id="42"/>
            <p:cNvSpPr/>
            <p:nvPr/>
          </p:nvSpPr>
          <p:spPr>
            <a:xfrm flipH="false" flipV="false" rot="0">
              <a:off x="0" y="1526540"/>
              <a:ext cx="27940" cy="386080"/>
            </a:xfrm>
            <a:custGeom>
              <a:avLst/>
              <a:gdLst/>
              <a:ahLst/>
              <a:cxnLst/>
              <a:rect r="r" b="b" t="t" l="l"/>
              <a:pathLst>
                <a:path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name="Freeform 43" id="43"/>
            <p:cNvSpPr/>
            <p:nvPr/>
          </p:nvSpPr>
          <p:spPr>
            <a:xfrm flipH="false" flipV="false" rot="0">
              <a:off x="2592070" y="1184910"/>
              <a:ext cx="27940" cy="618490"/>
            </a:xfrm>
            <a:custGeom>
              <a:avLst/>
              <a:gdLst/>
              <a:ahLst/>
              <a:cxnLst/>
              <a:rect r="r" b="b" t="t" l="l"/>
              <a:pathLst>
                <a:path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name="Freeform 44" id="44"/>
            <p:cNvSpPr/>
            <p:nvPr/>
          </p:nvSpPr>
          <p:spPr>
            <a:xfrm flipH="false" flipV="false" rot="0">
              <a:off x="27940" y="0"/>
              <a:ext cx="2564130" cy="5182870"/>
            </a:xfrm>
            <a:custGeom>
              <a:avLst/>
              <a:gdLst/>
              <a:ahLst/>
              <a:cxnLst/>
              <a:rect r="r" b="b" t="t" l="l"/>
              <a:pathLst>
                <a:path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sp>
        <p:nvSpPr>
          <p:cNvPr name="TextBox 45" id="45"/>
          <p:cNvSpPr txBox="true"/>
          <p:nvPr/>
        </p:nvSpPr>
        <p:spPr>
          <a:xfrm rot="0">
            <a:off x="1297641" y="1950179"/>
            <a:ext cx="8380911" cy="2373630"/>
          </a:xfrm>
          <a:prstGeom prst="rect">
            <a:avLst/>
          </a:prstGeom>
        </p:spPr>
        <p:txBody>
          <a:bodyPr anchor="t" rtlCol="false" tIns="0" lIns="0" bIns="0" rIns="0">
            <a:spAutoFit/>
          </a:bodyPr>
          <a:lstStyle/>
          <a:p>
            <a:pPr>
              <a:lnSpc>
                <a:spcPts val="9360"/>
              </a:lnSpc>
            </a:pPr>
            <a:r>
              <a:rPr lang="en-US" sz="8000">
                <a:solidFill>
                  <a:srgbClr val="292929"/>
                </a:solidFill>
                <a:latin typeface="Quicksand Bold"/>
              </a:rPr>
              <a:t>Global Market Research </a:t>
            </a:r>
          </a:p>
        </p:txBody>
      </p:sp>
      <p:sp>
        <p:nvSpPr>
          <p:cNvPr name="TextBox 46" id="46"/>
          <p:cNvSpPr txBox="true"/>
          <p:nvPr/>
        </p:nvSpPr>
        <p:spPr>
          <a:xfrm rot="0">
            <a:off x="1297641" y="5450558"/>
            <a:ext cx="4932888" cy="1247775"/>
          </a:xfrm>
          <a:prstGeom prst="rect">
            <a:avLst/>
          </a:prstGeom>
        </p:spPr>
        <p:txBody>
          <a:bodyPr anchor="t" rtlCol="false" tIns="0" lIns="0" bIns="0" rIns="0">
            <a:spAutoFit/>
          </a:bodyPr>
          <a:lstStyle/>
          <a:p>
            <a:pPr algn="l" marL="0" indent="0" lvl="0">
              <a:lnSpc>
                <a:spcPts val="3360"/>
              </a:lnSpc>
              <a:spcBef>
                <a:spcPct val="0"/>
              </a:spcBef>
            </a:pPr>
            <a:r>
              <a:rPr lang="en-US" sz="2800">
                <a:solidFill>
                  <a:srgbClr val="FF5A26"/>
                </a:solidFill>
                <a:latin typeface="Quicksand Bold"/>
              </a:rPr>
              <a:t>Getting an average of 10 customers </a:t>
            </a:r>
            <a:r>
              <a:rPr lang="en-US" sz="2800">
                <a:solidFill>
                  <a:srgbClr val="FF5A26"/>
                </a:solidFill>
                <a:latin typeface="Quicksand Bold"/>
              </a:rPr>
              <a:t>per day in the last quarter</a:t>
            </a:r>
          </a:p>
        </p:txBody>
      </p:sp>
      <p:sp>
        <p:nvSpPr>
          <p:cNvPr name="TextBox 47" id="47"/>
          <p:cNvSpPr txBox="true"/>
          <p:nvPr/>
        </p:nvSpPr>
        <p:spPr>
          <a:xfrm rot="0">
            <a:off x="1297641" y="7065382"/>
            <a:ext cx="4350182" cy="1851660"/>
          </a:xfrm>
          <a:prstGeom prst="rect">
            <a:avLst/>
          </a:prstGeom>
        </p:spPr>
        <p:txBody>
          <a:bodyPr anchor="t" rtlCol="false" tIns="0" lIns="0" bIns="0" rIns="0">
            <a:spAutoFit/>
          </a:bodyPr>
          <a:lstStyle/>
          <a:p>
            <a:pPr>
              <a:lnSpc>
                <a:spcPts val="2940"/>
              </a:lnSpc>
            </a:pPr>
            <a:r>
              <a:rPr lang="en-US" sz="2100">
                <a:solidFill>
                  <a:srgbClr val="000000"/>
                </a:solidFill>
                <a:latin typeface="Quicksand"/>
              </a:rPr>
              <a:t>Lorem ipsum dolor sit amet, consectur adipiscing elit. Nam eget elementum tellus, sit amet aliquam nibh. Pelleque dignissim sit amet diam et consequat. </a:t>
            </a:r>
          </a:p>
        </p:txBody>
      </p:sp>
      <p:sp>
        <p:nvSpPr>
          <p:cNvPr name="TextBox 48" id="48"/>
          <p:cNvSpPr txBox="true"/>
          <p:nvPr/>
        </p:nvSpPr>
        <p:spPr>
          <a:xfrm rot="0">
            <a:off x="1383366" y="1384487"/>
            <a:ext cx="3740059" cy="343480"/>
          </a:xfrm>
          <a:prstGeom prst="rect">
            <a:avLst/>
          </a:prstGeom>
        </p:spPr>
        <p:txBody>
          <a:bodyPr anchor="t" rtlCol="false" tIns="0" lIns="0" bIns="0" rIns="0">
            <a:spAutoFit/>
          </a:bodyPr>
          <a:lstStyle/>
          <a:p>
            <a:pPr>
              <a:lnSpc>
                <a:spcPts val="2658"/>
              </a:lnSpc>
            </a:pPr>
            <a:r>
              <a:rPr lang="en-US" sz="1969" spc="236">
                <a:solidFill>
                  <a:srgbClr val="2E2E2E"/>
                </a:solidFill>
                <a:latin typeface="Bebas Neue"/>
              </a:rPr>
              <a:t>YOUR TEXT HERE</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2101979">
            <a:off x="9691214" y="-1136688"/>
            <a:ext cx="11310585" cy="16178162"/>
            <a:chOff x="0" y="0"/>
            <a:chExt cx="2978919" cy="4260915"/>
          </a:xfrm>
        </p:grpSpPr>
        <p:sp>
          <p:nvSpPr>
            <p:cNvPr name="Freeform 3" id="3"/>
            <p:cNvSpPr/>
            <p:nvPr/>
          </p:nvSpPr>
          <p:spPr>
            <a:xfrm flipH="false" flipV="false" rot="0">
              <a:off x="0" y="0"/>
              <a:ext cx="2978919" cy="4260915"/>
            </a:xfrm>
            <a:custGeom>
              <a:avLst/>
              <a:gdLst/>
              <a:ahLst/>
              <a:cxnLst/>
              <a:rect r="r" b="b" t="t" l="l"/>
              <a:pathLst>
                <a:path h="4260915" w="2978919">
                  <a:moveTo>
                    <a:pt x="0" y="0"/>
                  </a:moveTo>
                  <a:lnTo>
                    <a:pt x="2978919" y="0"/>
                  </a:lnTo>
                  <a:lnTo>
                    <a:pt x="2978919" y="4260915"/>
                  </a:lnTo>
                  <a:lnTo>
                    <a:pt x="0" y="4260915"/>
                  </a:lnTo>
                  <a:close/>
                </a:path>
              </a:pathLst>
            </a:custGeom>
            <a:solidFill>
              <a:srgbClr val="1C3D6E"/>
            </a:solidFill>
          </p:spPr>
        </p:sp>
        <p:sp>
          <p:nvSpPr>
            <p:cNvPr name="TextBox 4" id="4"/>
            <p:cNvSpPr txBox="true"/>
            <p:nvPr/>
          </p:nvSpPr>
          <p:spPr>
            <a:xfrm>
              <a:off x="0" y="-9525"/>
              <a:ext cx="2978919" cy="4270440"/>
            </a:xfrm>
            <a:prstGeom prst="rect">
              <a:avLst/>
            </a:prstGeom>
          </p:spPr>
          <p:txBody>
            <a:bodyPr anchor="ctr" rtlCol="false" tIns="50800" lIns="50800" bIns="50800" rIns="50800"/>
            <a:lstStyle/>
            <a:p>
              <a:pPr algn="ctr">
                <a:lnSpc>
                  <a:spcPts val="2639"/>
                </a:lnSpc>
              </a:pPr>
            </a:p>
          </p:txBody>
        </p:sp>
      </p:grpSp>
      <p:sp>
        <p:nvSpPr>
          <p:cNvPr name="TextBox 5" id="5"/>
          <p:cNvSpPr txBox="true"/>
          <p:nvPr/>
        </p:nvSpPr>
        <p:spPr>
          <a:xfrm rot="0">
            <a:off x="1297641" y="1950179"/>
            <a:ext cx="8380911" cy="1192530"/>
          </a:xfrm>
          <a:prstGeom prst="rect">
            <a:avLst/>
          </a:prstGeom>
        </p:spPr>
        <p:txBody>
          <a:bodyPr anchor="t" rtlCol="false" tIns="0" lIns="0" bIns="0" rIns="0">
            <a:spAutoFit/>
          </a:bodyPr>
          <a:lstStyle/>
          <a:p>
            <a:pPr>
              <a:lnSpc>
                <a:spcPts val="9360"/>
              </a:lnSpc>
            </a:pPr>
            <a:r>
              <a:rPr lang="en-US" sz="8000">
                <a:solidFill>
                  <a:srgbClr val="292929"/>
                </a:solidFill>
                <a:latin typeface="Quicksand Bold"/>
              </a:rPr>
              <a:t>Lorem Ipsum</a:t>
            </a:r>
          </a:p>
        </p:txBody>
      </p:sp>
      <p:sp>
        <p:nvSpPr>
          <p:cNvPr name="TextBox 6" id="6"/>
          <p:cNvSpPr txBox="true"/>
          <p:nvPr/>
        </p:nvSpPr>
        <p:spPr>
          <a:xfrm rot="0">
            <a:off x="1297641" y="5450558"/>
            <a:ext cx="4932888" cy="1247775"/>
          </a:xfrm>
          <a:prstGeom prst="rect">
            <a:avLst/>
          </a:prstGeom>
        </p:spPr>
        <p:txBody>
          <a:bodyPr anchor="t" rtlCol="false" tIns="0" lIns="0" bIns="0" rIns="0">
            <a:spAutoFit/>
          </a:bodyPr>
          <a:lstStyle/>
          <a:p>
            <a:pPr algn="l" marL="0" indent="0" lvl="0">
              <a:lnSpc>
                <a:spcPts val="3360"/>
              </a:lnSpc>
              <a:spcBef>
                <a:spcPct val="0"/>
              </a:spcBef>
            </a:pPr>
            <a:r>
              <a:rPr lang="en-US" sz="2800">
                <a:solidFill>
                  <a:srgbClr val="FF5A26"/>
                </a:solidFill>
                <a:latin typeface="Quicksand Bold"/>
              </a:rPr>
              <a:t>Use this slide to relay info on the left while putting the impact on the right</a:t>
            </a:r>
          </a:p>
        </p:txBody>
      </p:sp>
      <p:sp>
        <p:nvSpPr>
          <p:cNvPr name="TextBox 7" id="7"/>
          <p:cNvSpPr txBox="true"/>
          <p:nvPr/>
        </p:nvSpPr>
        <p:spPr>
          <a:xfrm rot="0">
            <a:off x="1297641" y="7065382"/>
            <a:ext cx="4350182" cy="1851660"/>
          </a:xfrm>
          <a:prstGeom prst="rect">
            <a:avLst/>
          </a:prstGeom>
        </p:spPr>
        <p:txBody>
          <a:bodyPr anchor="t" rtlCol="false" tIns="0" lIns="0" bIns="0" rIns="0">
            <a:spAutoFit/>
          </a:bodyPr>
          <a:lstStyle/>
          <a:p>
            <a:pPr>
              <a:lnSpc>
                <a:spcPts val="2940"/>
              </a:lnSpc>
            </a:pPr>
            <a:r>
              <a:rPr lang="en-US" sz="2100">
                <a:solidFill>
                  <a:srgbClr val="000000"/>
                </a:solidFill>
                <a:latin typeface="Quicksand"/>
              </a:rPr>
              <a:t>Lorem ipsum dolor sit amet, consectur adipiscing elit. Nam eget elementum tellus, sit amet aliquam nibh. Pelleque dignissim sit amet diam et consequat. </a:t>
            </a:r>
          </a:p>
        </p:txBody>
      </p:sp>
      <p:sp>
        <p:nvSpPr>
          <p:cNvPr name="TextBox 8" id="8"/>
          <p:cNvSpPr txBox="true"/>
          <p:nvPr/>
        </p:nvSpPr>
        <p:spPr>
          <a:xfrm rot="0">
            <a:off x="1383366" y="1384487"/>
            <a:ext cx="3740059" cy="343480"/>
          </a:xfrm>
          <a:prstGeom prst="rect">
            <a:avLst/>
          </a:prstGeom>
        </p:spPr>
        <p:txBody>
          <a:bodyPr anchor="t" rtlCol="false" tIns="0" lIns="0" bIns="0" rIns="0">
            <a:spAutoFit/>
          </a:bodyPr>
          <a:lstStyle/>
          <a:p>
            <a:pPr>
              <a:lnSpc>
                <a:spcPts val="2658"/>
              </a:lnSpc>
            </a:pPr>
            <a:r>
              <a:rPr lang="en-US" sz="1969" spc="236">
                <a:solidFill>
                  <a:srgbClr val="2E2E2E"/>
                </a:solidFill>
                <a:latin typeface="Bebas Neue"/>
              </a:rPr>
              <a:t>YOUR TEXT HERE</a:t>
            </a:r>
          </a:p>
        </p:txBody>
      </p:sp>
      <p:sp>
        <p:nvSpPr>
          <p:cNvPr name="TextBox 9" id="9"/>
          <p:cNvSpPr txBox="true"/>
          <p:nvPr/>
        </p:nvSpPr>
        <p:spPr>
          <a:xfrm rot="0">
            <a:off x="11972138" y="3397330"/>
            <a:ext cx="5287162" cy="3944532"/>
          </a:xfrm>
          <a:prstGeom prst="rect">
            <a:avLst/>
          </a:prstGeom>
        </p:spPr>
        <p:txBody>
          <a:bodyPr anchor="t" rtlCol="false" tIns="0" lIns="0" bIns="0" rIns="0">
            <a:spAutoFit/>
          </a:bodyPr>
          <a:lstStyle/>
          <a:p>
            <a:pPr algn="r">
              <a:lnSpc>
                <a:spcPts val="10999"/>
              </a:lnSpc>
            </a:pPr>
            <a:r>
              <a:rPr lang="en-US" sz="7856">
                <a:solidFill>
                  <a:srgbClr val="FFFFFF"/>
                </a:solidFill>
                <a:latin typeface="Nourd Bold"/>
              </a:rPr>
              <a:t>LOREM</a:t>
            </a:r>
          </a:p>
          <a:p>
            <a:pPr algn="r">
              <a:lnSpc>
                <a:spcPts val="10999"/>
              </a:lnSpc>
            </a:pPr>
            <a:r>
              <a:rPr lang="en-US" sz="7856">
                <a:solidFill>
                  <a:srgbClr val="FFFFFF"/>
                </a:solidFill>
                <a:latin typeface="Nourd Bold"/>
              </a:rPr>
              <a:t>IPSUM</a:t>
            </a:r>
          </a:p>
          <a:p>
            <a:pPr algn="r">
              <a:lnSpc>
                <a:spcPts val="4619"/>
              </a:lnSpc>
            </a:pPr>
            <a:r>
              <a:rPr lang="en-US" sz="3299">
                <a:solidFill>
                  <a:srgbClr val="FFFFFF"/>
                </a:solidFill>
                <a:latin typeface="Nourd Bold"/>
              </a:rPr>
              <a:t>(USE AS IMPACT SLIDE)</a:t>
            </a:r>
          </a:p>
          <a:p>
            <a:pPr algn="r">
              <a:lnSpc>
                <a:spcPts val="4619"/>
              </a:lnSpc>
            </a:pPr>
            <a:r>
              <a:rPr lang="en-US" sz="3299">
                <a:solidFill>
                  <a:srgbClr val="FFFFFF"/>
                </a:solidFill>
                <a:latin typeface="Nourd Bold"/>
              </a:rPr>
              <a:t>(BE SURE TO CENTER)</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400000">
            <a:off x="8756787" y="991154"/>
            <a:ext cx="774426" cy="18288000"/>
            <a:chOff x="0" y="0"/>
            <a:chExt cx="203964" cy="4816593"/>
          </a:xfrm>
        </p:grpSpPr>
        <p:sp>
          <p:nvSpPr>
            <p:cNvPr name="Freeform 3" id="3"/>
            <p:cNvSpPr/>
            <p:nvPr/>
          </p:nvSpPr>
          <p:spPr>
            <a:xfrm flipH="false" flipV="false" rot="0">
              <a:off x="0" y="0"/>
              <a:ext cx="203964" cy="4816592"/>
            </a:xfrm>
            <a:custGeom>
              <a:avLst/>
              <a:gdLst/>
              <a:ahLst/>
              <a:cxnLst/>
              <a:rect r="r" b="b" t="t" l="l"/>
              <a:pathLst>
                <a:path h="4816592" w="203964">
                  <a:moveTo>
                    <a:pt x="0" y="0"/>
                  </a:moveTo>
                  <a:lnTo>
                    <a:pt x="203964" y="0"/>
                  </a:lnTo>
                  <a:lnTo>
                    <a:pt x="203964" y="4816592"/>
                  </a:lnTo>
                  <a:lnTo>
                    <a:pt x="0" y="4816592"/>
                  </a:lnTo>
                  <a:close/>
                </a:path>
              </a:pathLst>
            </a:custGeom>
            <a:solidFill>
              <a:srgbClr val="1C3D6E"/>
            </a:solidFill>
          </p:spPr>
        </p:sp>
        <p:sp>
          <p:nvSpPr>
            <p:cNvPr name="TextBox 4" id="4"/>
            <p:cNvSpPr txBox="true"/>
            <p:nvPr/>
          </p:nvSpPr>
          <p:spPr>
            <a:xfrm>
              <a:off x="0" y="-9525"/>
              <a:ext cx="203964" cy="4826118"/>
            </a:xfrm>
            <a:prstGeom prst="rect">
              <a:avLst/>
            </a:prstGeom>
          </p:spPr>
          <p:txBody>
            <a:bodyPr anchor="ctr" rtlCol="false" tIns="50800" lIns="50800" bIns="50800" rIns="50800"/>
            <a:lstStyle/>
            <a:p>
              <a:pPr algn="ctr">
                <a:lnSpc>
                  <a:spcPts val="2639"/>
                </a:lnSpc>
              </a:pPr>
            </a:p>
          </p:txBody>
        </p:sp>
      </p:grpSp>
      <p:sp>
        <p:nvSpPr>
          <p:cNvPr name="TextBox 5" id="5"/>
          <p:cNvSpPr txBox="true"/>
          <p:nvPr/>
        </p:nvSpPr>
        <p:spPr>
          <a:xfrm rot="0">
            <a:off x="1297641" y="1378679"/>
            <a:ext cx="8380911" cy="1192530"/>
          </a:xfrm>
          <a:prstGeom prst="rect">
            <a:avLst/>
          </a:prstGeom>
        </p:spPr>
        <p:txBody>
          <a:bodyPr anchor="t" rtlCol="false" tIns="0" lIns="0" bIns="0" rIns="0">
            <a:spAutoFit/>
          </a:bodyPr>
          <a:lstStyle/>
          <a:p>
            <a:pPr>
              <a:lnSpc>
                <a:spcPts val="9360"/>
              </a:lnSpc>
            </a:pPr>
            <a:r>
              <a:rPr lang="en-US" sz="8000">
                <a:solidFill>
                  <a:srgbClr val="292929"/>
                </a:solidFill>
                <a:latin typeface="Quicksand Bold"/>
              </a:rPr>
              <a:t>Lorem Ipsum</a:t>
            </a:r>
          </a:p>
        </p:txBody>
      </p:sp>
      <p:sp>
        <p:nvSpPr>
          <p:cNvPr name="TextBox 6" id="6"/>
          <p:cNvSpPr txBox="true"/>
          <p:nvPr/>
        </p:nvSpPr>
        <p:spPr>
          <a:xfrm rot="0">
            <a:off x="1383366" y="3206368"/>
            <a:ext cx="15632484" cy="5194935"/>
          </a:xfrm>
          <a:prstGeom prst="rect">
            <a:avLst/>
          </a:prstGeom>
        </p:spPr>
        <p:txBody>
          <a:bodyPr anchor="t" rtlCol="false" tIns="0" lIns="0" bIns="0" rIns="0">
            <a:spAutoFit/>
          </a:bodyPr>
          <a:lstStyle/>
          <a:p>
            <a:pPr>
              <a:lnSpc>
                <a:spcPts val="2940"/>
              </a:lnSpc>
            </a:pPr>
            <a:r>
              <a:rPr lang="en-US" sz="2100">
                <a:solidFill>
                  <a:srgbClr val="000000"/>
                </a:solidFill>
                <a:latin typeface="Quicksand"/>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a:t>
            </a:r>
          </a:p>
          <a:p>
            <a:pPr>
              <a:lnSpc>
                <a:spcPts val="2940"/>
              </a:lnSpc>
            </a:pPr>
          </a:p>
          <a:p>
            <a:pPr>
              <a:lnSpc>
                <a:spcPts val="2940"/>
              </a:lnSpc>
            </a:pPr>
            <a:r>
              <a:rPr lang="en-US" sz="2100">
                <a:solidFill>
                  <a:srgbClr val="000000"/>
                </a:solidFill>
                <a:latin typeface="Quicksand"/>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DAF-qZ2EUB8</dc:identifier>
  <dcterms:modified xsi:type="dcterms:W3CDTF">2011-08-01T06:04:30Z</dcterms:modified>
  <cp:revision>1</cp:revision>
  <dc:title>TS 2023 Annual Report Template</dc:title>
</cp:coreProperties>
</file>