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Aileron Bold" pitchFamily="2" charset="77"/>
      <p:regular r:id="rId21"/>
      <p:bold r:id="rId22"/>
    </p:embeddedFont>
    <p:embeddedFont>
      <p:font typeface="Avenir Bold" panose="020B0703020203020204" pitchFamily="34" charset="77"/>
      <p:regular r:id="rId23"/>
      <p:bold r:id="rId24"/>
    </p:embeddedFont>
    <p:embeddedFont>
      <p:font typeface="Avenir Light" panose="020B0402020203020204" pitchFamily="34" charset="77"/>
      <p:regular r:id="rId25"/>
      <p:italic r:id="rId26"/>
    </p:embeddedFont>
    <p:embeddedFont>
      <p:font typeface="Avenir Ultra-Bold" panose="02000503020000020003" pitchFamily="2" charset="0"/>
      <p:regular r:id="rId27"/>
      <p:bold r:id="rId28"/>
      <p:italic r:id="rId29"/>
      <p:boldItalic r:id="rId30"/>
    </p:embeddedFont>
    <p:embeddedFont>
      <p:font typeface="Bebas Neue" panose="020B0606020202050201" pitchFamily="34" charset="77"/>
      <p:regular r:id="rId31"/>
    </p:embeddedFont>
    <p:embeddedFont>
      <p:font typeface="Bebas Neue Bold" panose="020B0606020202050201" pitchFamily="34" charset="77"/>
      <p:regular r:id="rId32"/>
      <p:bold r:id="rId33"/>
    </p:embeddedFont>
    <p:embeddedFont>
      <p:font typeface="Bricolage Grotesque 28 SemiCondensed" panose="020B0605040402000204" pitchFamily="34" charset="0"/>
      <p:regular r:id="rId34"/>
    </p:embeddedFont>
    <p:embeddedFont>
      <p:font typeface="Pinyon Script" panose="020105010801010D0002" pitchFamily="2" charset="77"/>
      <p:regular r:id="rId35"/>
    </p:embeddedFont>
    <p:embeddedFont>
      <p:font typeface="Quicksand" pitchFamily="2" charset="77"/>
      <p:regular r:id="rId36"/>
      <p:bold r:id="rId37"/>
    </p:embeddedFont>
    <p:embeddedFont>
      <p:font typeface="Quicksand Bold" pitchFamily="2" charset="77"/>
      <p:regular r:id="rId38"/>
      <p:bold r:id="rId39"/>
    </p:embeddedFont>
    <p:embeddedFont>
      <p:font typeface="TT Chocolates" panose="02000503020000020003" pitchFamily="2" charset="77"/>
      <p:regular r:id="rId40"/>
    </p:embeddedFont>
    <p:embeddedFont>
      <p:font typeface="TT Chocolates Bold" panose="02000803020000020003" pitchFamily="2" charset="77"/>
      <p:regular r:id="rId41"/>
      <p:bold r:id="rId42"/>
    </p:embeddedFont>
    <p:embeddedFont>
      <p:font typeface="TT Mussels" panose="02000506030000020004" pitchFamily="2" charset="77"/>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4626" autoAdjust="0"/>
  </p:normalViewPr>
  <p:slideViewPr>
    <p:cSldViewPr>
      <p:cViewPr varScale="1">
        <p:scale>
          <a:sx n="80" d="100"/>
          <a:sy n="80" d="100"/>
        </p:scale>
        <p:origin x="824"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2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2.sv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1.pn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2.sv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0.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TextBox 3"/>
          <p:cNvSpPr txBox="1"/>
          <p:nvPr/>
        </p:nvSpPr>
        <p:spPr>
          <a:xfrm>
            <a:off x="668267" y="8997315"/>
            <a:ext cx="7946897" cy="366015"/>
          </a:xfrm>
          <a:prstGeom prst="rect">
            <a:avLst/>
          </a:prstGeom>
        </p:spPr>
        <p:txBody>
          <a:bodyPr lIns="0" tIns="0" rIns="0" bIns="0" rtlCol="0" anchor="t">
            <a:spAutoFit/>
          </a:bodyPr>
          <a:lstStyle/>
          <a:p>
            <a:pPr marL="0" lvl="0" indent="0" algn="just">
              <a:lnSpc>
                <a:spcPts val="2128"/>
              </a:lnSpc>
              <a:spcBef>
                <a:spcPct val="0"/>
              </a:spcBef>
            </a:pPr>
            <a:r>
              <a:rPr lang="en-US" sz="2800">
                <a:solidFill>
                  <a:srgbClr val="E7E7E9"/>
                </a:solidFill>
                <a:latin typeface="Avenir Light"/>
                <a:ea typeface="Avenir Light"/>
                <a:cs typeface="Avenir Light"/>
                <a:sym typeface="Avenir Light"/>
              </a:rPr>
              <a:t>AARON H</a:t>
            </a:r>
            <a:r>
              <a:rPr lang="en-US" sz="2800" b="1">
                <a:solidFill>
                  <a:srgbClr val="E7E7E9"/>
                </a:solidFill>
                <a:latin typeface="Avenir Ultra-Bold"/>
                <a:ea typeface="Avenir Ultra-Bold"/>
                <a:cs typeface="Avenir Ultra-Bold"/>
                <a:sym typeface="Avenir Ultra-Bold"/>
              </a:rPr>
              <a:t>ART</a:t>
            </a:r>
            <a:r>
              <a:rPr lang="en-US" sz="2800">
                <a:solidFill>
                  <a:srgbClr val="E7E7E9"/>
                </a:solidFill>
                <a:latin typeface="Avenir Light"/>
                <a:ea typeface="Avenir Light"/>
                <a:cs typeface="Avenir Light"/>
                <a:sym typeface="Avenir Light"/>
              </a:rPr>
              <a:t>MAN | CREATIVE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63636"/>
        </a:solidFill>
        <a:effectLst/>
      </p:bgPr>
    </p:bg>
    <p:spTree>
      <p:nvGrpSpPr>
        <p:cNvPr id="1" name=""/>
        <p:cNvGrpSpPr/>
        <p:nvPr/>
      </p:nvGrpSpPr>
      <p:grpSpPr>
        <a:xfrm>
          <a:off x="0" y="0"/>
          <a:ext cx="0" cy="0"/>
          <a:chOff x="0" y="0"/>
          <a:chExt cx="0" cy="0"/>
        </a:xfrm>
      </p:grpSpPr>
      <p:sp>
        <p:nvSpPr>
          <p:cNvPr id="2" name="AutoShape 2"/>
          <p:cNvSpPr/>
          <p:nvPr/>
        </p:nvSpPr>
        <p:spPr>
          <a:xfrm flipH="1">
            <a:off x="7428538" y="7674386"/>
            <a:ext cx="11097771" cy="0"/>
          </a:xfrm>
          <a:prstGeom prst="line">
            <a:avLst/>
          </a:prstGeom>
          <a:ln w="19050" cap="flat">
            <a:solidFill>
              <a:srgbClr val="D6CFF5"/>
            </a:solidFill>
            <a:prstDash val="solid"/>
            <a:headEnd type="none" w="sm" len="sm"/>
            <a:tailEnd type="none" w="sm" len="sm"/>
          </a:ln>
        </p:spPr>
        <p:txBody>
          <a:bodyPr/>
          <a:lstStyle/>
          <a:p>
            <a:endParaRPr lang="en-US"/>
          </a:p>
        </p:txBody>
      </p:sp>
      <p:sp>
        <p:nvSpPr>
          <p:cNvPr id="3" name="AutoShape 3"/>
          <p:cNvSpPr/>
          <p:nvPr/>
        </p:nvSpPr>
        <p:spPr>
          <a:xfrm flipH="1">
            <a:off x="15047271" y="3450374"/>
            <a:ext cx="3240729" cy="0"/>
          </a:xfrm>
          <a:prstGeom prst="line">
            <a:avLst/>
          </a:prstGeom>
          <a:ln w="19050" cap="flat">
            <a:solidFill>
              <a:srgbClr val="D6CFF5"/>
            </a:solidFill>
            <a:prstDash val="solid"/>
            <a:headEnd type="none" w="sm" len="sm"/>
            <a:tailEnd type="none" w="sm" len="sm"/>
          </a:ln>
        </p:spPr>
        <p:txBody>
          <a:bodyPr/>
          <a:lstStyle/>
          <a:p>
            <a:endParaRPr lang="en-US"/>
          </a:p>
        </p:txBody>
      </p:sp>
      <p:grpSp>
        <p:nvGrpSpPr>
          <p:cNvPr id="4" name="Group 4"/>
          <p:cNvGrpSpPr/>
          <p:nvPr/>
        </p:nvGrpSpPr>
        <p:grpSpPr>
          <a:xfrm>
            <a:off x="1762385" y="1008143"/>
            <a:ext cx="4943215" cy="5755683"/>
            <a:chOff x="0" y="0"/>
            <a:chExt cx="6590954" cy="7674244"/>
          </a:xfrm>
        </p:grpSpPr>
        <p:pic>
          <p:nvPicPr>
            <p:cNvPr id="5" name="Picture 5"/>
            <p:cNvPicPr>
              <a:picLocks noChangeAspect="1"/>
            </p:cNvPicPr>
            <p:nvPr/>
          </p:nvPicPr>
          <p:blipFill>
            <a:blip r:embed="rId2"/>
            <a:srcRect l="7057" r="7057"/>
            <a:stretch>
              <a:fillRect/>
            </a:stretch>
          </p:blipFill>
          <p:spPr>
            <a:xfrm>
              <a:off x="0" y="0"/>
              <a:ext cx="6590954" cy="7674244"/>
            </a:xfrm>
            <a:prstGeom prst="rect">
              <a:avLst/>
            </a:prstGeom>
          </p:spPr>
        </p:pic>
      </p:grpSp>
      <p:sp>
        <p:nvSpPr>
          <p:cNvPr id="6" name="TextBox 6"/>
          <p:cNvSpPr txBox="1"/>
          <p:nvPr/>
        </p:nvSpPr>
        <p:spPr>
          <a:xfrm>
            <a:off x="8456215" y="4700693"/>
            <a:ext cx="8814841" cy="2297477"/>
          </a:xfrm>
          <a:prstGeom prst="rect">
            <a:avLst/>
          </a:prstGeom>
        </p:spPr>
        <p:txBody>
          <a:bodyPr lIns="0" tIns="0" rIns="0" bIns="0" rtlCol="0" anchor="t">
            <a:spAutoFit/>
          </a:bodyPr>
          <a:lstStyle/>
          <a:p>
            <a:pPr marL="0" lvl="0" indent="0" algn="l">
              <a:lnSpc>
                <a:spcPts val="17315"/>
              </a:lnSpc>
              <a:spcBef>
                <a:spcPct val="0"/>
              </a:spcBef>
            </a:pPr>
            <a:r>
              <a:rPr lang="en-US" sz="16811" u="none" strike="noStrike">
                <a:solidFill>
                  <a:srgbClr val="D6CFF5"/>
                </a:solidFill>
                <a:latin typeface="TT Mussels"/>
                <a:ea typeface="TT Mussels"/>
                <a:cs typeface="TT Mussels"/>
                <a:sym typeface="TT Mussels"/>
              </a:rPr>
              <a:t>PROCESS</a:t>
            </a:r>
          </a:p>
        </p:txBody>
      </p:sp>
      <p:sp>
        <p:nvSpPr>
          <p:cNvPr id="7" name="TextBox 7"/>
          <p:cNvSpPr txBox="1"/>
          <p:nvPr/>
        </p:nvSpPr>
        <p:spPr>
          <a:xfrm>
            <a:off x="5069529" y="2419334"/>
            <a:ext cx="9977742" cy="2300204"/>
          </a:xfrm>
          <a:prstGeom prst="rect">
            <a:avLst/>
          </a:prstGeom>
        </p:spPr>
        <p:txBody>
          <a:bodyPr lIns="0" tIns="0" rIns="0" bIns="0" rtlCol="0" anchor="t">
            <a:spAutoFit/>
          </a:bodyPr>
          <a:lstStyle/>
          <a:p>
            <a:pPr algn="l">
              <a:lnSpc>
                <a:spcPts val="17315"/>
              </a:lnSpc>
            </a:pPr>
            <a:r>
              <a:rPr lang="en-US" sz="16811">
                <a:solidFill>
                  <a:srgbClr val="D6CFF5"/>
                </a:solidFill>
                <a:latin typeface="TT Mussels"/>
                <a:ea typeface="TT Mussels"/>
                <a:cs typeface="TT Mussels"/>
                <a:sym typeface="TT Mussels"/>
              </a:rPr>
              <a:t>DESIGN</a:t>
            </a:r>
          </a:p>
        </p:txBody>
      </p:sp>
      <p:sp>
        <p:nvSpPr>
          <p:cNvPr id="8" name="AutoShape 8"/>
          <p:cNvSpPr/>
          <p:nvPr/>
        </p:nvSpPr>
        <p:spPr>
          <a:xfrm flipV="1">
            <a:off x="1038225" y="0"/>
            <a:ext cx="0" cy="7747548"/>
          </a:xfrm>
          <a:prstGeom prst="line">
            <a:avLst/>
          </a:prstGeom>
          <a:ln w="19050" cap="flat">
            <a:solidFill>
              <a:srgbClr val="D6CFF5"/>
            </a:solidFill>
            <a:prstDash val="solid"/>
            <a:headEnd type="none" w="sm" len="sm"/>
            <a:tailEnd type="none" w="sm" len="sm"/>
          </a:ln>
        </p:spPr>
        <p:txBody>
          <a:bodyPr/>
          <a:lstStyle/>
          <a:p>
            <a:endParaRPr lang="en-US"/>
          </a:p>
        </p:txBody>
      </p:sp>
      <p:sp>
        <p:nvSpPr>
          <p:cNvPr id="9" name="AutoShape 9"/>
          <p:cNvSpPr/>
          <p:nvPr/>
        </p:nvSpPr>
        <p:spPr>
          <a:xfrm flipH="1" flipV="1">
            <a:off x="17760442" y="9175"/>
            <a:ext cx="0" cy="7659380"/>
          </a:xfrm>
          <a:prstGeom prst="line">
            <a:avLst/>
          </a:prstGeom>
          <a:ln w="19050" cap="flat">
            <a:solidFill>
              <a:srgbClr val="D6CFF5"/>
            </a:solidFill>
            <a:prstDash val="solid"/>
            <a:headEnd type="none" w="sm" len="sm"/>
            <a:tailEnd type="none" w="sm" len="sm"/>
          </a:ln>
        </p:spPr>
        <p:txBody>
          <a:bodyPr/>
          <a:lstStyle/>
          <a:p>
            <a:endParaRPr lang="en-US"/>
          </a:p>
        </p:txBody>
      </p:sp>
      <p:sp>
        <p:nvSpPr>
          <p:cNvPr id="10" name="AutoShape 10"/>
          <p:cNvSpPr/>
          <p:nvPr/>
        </p:nvSpPr>
        <p:spPr>
          <a:xfrm flipV="1">
            <a:off x="7428538" y="7668555"/>
            <a:ext cx="0" cy="2618445"/>
          </a:xfrm>
          <a:prstGeom prst="line">
            <a:avLst/>
          </a:prstGeom>
          <a:ln w="19050" cap="flat">
            <a:solidFill>
              <a:srgbClr val="D6CFF5"/>
            </a:solidFill>
            <a:prstDash val="solid"/>
            <a:headEnd type="none" w="sm" len="sm"/>
            <a:tailEnd type="none" w="sm" len="sm"/>
          </a:ln>
        </p:spPr>
        <p:txBody>
          <a:bodyPr/>
          <a:lstStyle/>
          <a:p>
            <a:endParaRPr lang="en-US"/>
          </a:p>
        </p:txBody>
      </p:sp>
      <p:sp>
        <p:nvSpPr>
          <p:cNvPr id="11" name="Freeform 11"/>
          <p:cNvSpPr/>
          <p:nvPr/>
        </p:nvSpPr>
        <p:spPr>
          <a:xfrm>
            <a:off x="12706981" y="2695692"/>
            <a:ext cx="1485412" cy="1485412"/>
          </a:xfrm>
          <a:custGeom>
            <a:avLst/>
            <a:gdLst/>
            <a:ahLst/>
            <a:cxnLst/>
            <a:rect l="l" t="t" r="r" b="b"/>
            <a:pathLst>
              <a:path w="1485412" h="1485412">
                <a:moveTo>
                  <a:pt x="0" y="0"/>
                </a:moveTo>
                <a:lnTo>
                  <a:pt x="1485411" y="0"/>
                </a:lnTo>
                <a:lnTo>
                  <a:pt x="1485411" y="1485412"/>
                </a:lnTo>
                <a:lnTo>
                  <a:pt x="0" y="14854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2" name="Group 12"/>
          <p:cNvGrpSpPr/>
          <p:nvPr/>
        </p:nvGrpSpPr>
        <p:grpSpPr>
          <a:xfrm>
            <a:off x="7428538" y="7668555"/>
            <a:ext cx="10859462" cy="2618445"/>
            <a:chOff x="0" y="0"/>
            <a:chExt cx="1682415" cy="405666"/>
          </a:xfrm>
        </p:grpSpPr>
        <p:sp>
          <p:nvSpPr>
            <p:cNvPr id="13" name="Freeform 13"/>
            <p:cNvSpPr/>
            <p:nvPr/>
          </p:nvSpPr>
          <p:spPr>
            <a:xfrm rot="2775654">
              <a:off x="113071" y="-545169"/>
              <a:ext cx="1456272" cy="1496005"/>
            </a:xfrm>
            <a:custGeom>
              <a:avLst/>
              <a:gdLst/>
              <a:ahLst/>
              <a:cxnLst/>
              <a:rect l="l" t="t" r="r" b="b"/>
              <a:pathLst>
                <a:path w="1456272" h="1496005">
                  <a:moveTo>
                    <a:pt x="0" y="1215537"/>
                  </a:moveTo>
                  <a:lnTo>
                    <a:pt x="1163181" y="0"/>
                  </a:lnTo>
                  <a:lnTo>
                    <a:pt x="1456272" y="280467"/>
                  </a:lnTo>
                  <a:lnTo>
                    <a:pt x="293092" y="1496004"/>
                  </a:lnTo>
                  <a:close/>
                </a:path>
              </a:pathLst>
            </a:custGeom>
            <a:blipFill>
              <a:blip r:embed="rId5"/>
              <a:stretch>
                <a:fillRect l="-62963" t="-185" b="-58450"/>
              </a:stretch>
            </a:blipFill>
          </p:spPr>
          <p:txBody>
            <a:bodyPr/>
            <a:lstStyle/>
            <a:p>
              <a:endParaRPr lang="en-US"/>
            </a:p>
          </p:txBody>
        </p:sp>
      </p:grpSp>
      <p:sp>
        <p:nvSpPr>
          <p:cNvPr id="14" name="TextBox 14"/>
          <p:cNvSpPr txBox="1"/>
          <p:nvPr/>
        </p:nvSpPr>
        <p:spPr>
          <a:xfrm>
            <a:off x="1762385" y="8087334"/>
            <a:ext cx="4789868" cy="1552949"/>
          </a:xfrm>
          <a:prstGeom prst="rect">
            <a:avLst/>
          </a:prstGeom>
        </p:spPr>
        <p:txBody>
          <a:bodyPr lIns="0" tIns="0" rIns="0" bIns="0" rtlCol="0" anchor="t">
            <a:spAutoFit/>
          </a:bodyPr>
          <a:lstStyle/>
          <a:p>
            <a:pPr algn="l">
              <a:lnSpc>
                <a:spcPts val="3199"/>
              </a:lnSpc>
            </a:pPr>
            <a:r>
              <a:rPr lang="en-US" sz="1999" spc="47">
                <a:solidFill>
                  <a:srgbClr val="D6CFF5"/>
                </a:solidFill>
                <a:latin typeface="TT Chocolates"/>
                <a:ea typeface="TT Chocolates"/>
                <a:cs typeface="TT Chocolates"/>
                <a:sym typeface="TT Chocolates"/>
              </a:rPr>
              <a:t>Unveil our design process, from research and sketching to iterations and finalization, emphasizing our attention to detail and dedication to quality.</a:t>
            </a:r>
          </a:p>
        </p:txBody>
      </p:sp>
      <p:sp>
        <p:nvSpPr>
          <p:cNvPr id="15" name="TextBox 15"/>
          <p:cNvSpPr txBox="1"/>
          <p:nvPr/>
        </p:nvSpPr>
        <p:spPr>
          <a:xfrm>
            <a:off x="1762385" y="7630455"/>
            <a:ext cx="4602529" cy="276674"/>
          </a:xfrm>
          <a:prstGeom prst="rect">
            <a:avLst/>
          </a:prstGeom>
        </p:spPr>
        <p:txBody>
          <a:bodyPr lIns="0" tIns="0" rIns="0" bIns="0" rtlCol="0" anchor="t">
            <a:spAutoFit/>
          </a:bodyPr>
          <a:lstStyle/>
          <a:p>
            <a:pPr algn="just">
              <a:lnSpc>
                <a:spcPts val="2291"/>
              </a:lnSpc>
            </a:pPr>
            <a:r>
              <a:rPr lang="en-US" sz="1636" b="1" spc="404">
                <a:solidFill>
                  <a:srgbClr val="D6CFF5"/>
                </a:solidFill>
                <a:latin typeface="TT Chocolates Bold"/>
                <a:ea typeface="TT Chocolates Bold"/>
                <a:cs typeface="TT Chocolates Bold"/>
                <a:sym typeface="TT Chocolates Bold"/>
              </a:rPr>
              <a:t>CRAFTING VISUAL EXCELLENCE</a:t>
            </a:r>
          </a:p>
        </p:txBody>
      </p:sp>
      <p:sp>
        <p:nvSpPr>
          <p:cNvPr id="16" name="TextBox 16"/>
          <p:cNvSpPr txBox="1"/>
          <p:nvPr/>
        </p:nvSpPr>
        <p:spPr>
          <a:xfrm>
            <a:off x="8961673" y="9315450"/>
            <a:ext cx="8297627" cy="424277"/>
          </a:xfrm>
          <a:prstGeom prst="rect">
            <a:avLst/>
          </a:prstGeom>
        </p:spPr>
        <p:txBody>
          <a:bodyPr lIns="0" tIns="0" rIns="0" bIns="0" rtlCol="0" anchor="t">
            <a:spAutoFit/>
          </a:bodyPr>
          <a:lstStyle/>
          <a:p>
            <a:pPr marL="0" lvl="0" indent="0" algn="r">
              <a:lnSpc>
                <a:spcPts val="2402"/>
              </a:lnSpc>
              <a:spcBef>
                <a:spcPct val="0"/>
              </a:spcBef>
            </a:pPr>
            <a:r>
              <a:rPr lang="en-US" sz="3160">
                <a:solidFill>
                  <a:srgbClr val="FFFFFF"/>
                </a:solidFill>
                <a:latin typeface="Avenir Light"/>
                <a:ea typeface="Avenir Light"/>
                <a:cs typeface="Avenir Light"/>
                <a:sym typeface="Avenir Light"/>
              </a:rPr>
              <a:t> AARON H</a:t>
            </a:r>
            <a:r>
              <a:rPr lang="en-US" sz="3160" b="1">
                <a:solidFill>
                  <a:srgbClr val="FFFFFF"/>
                </a:solidFill>
                <a:latin typeface="Avenir Ultra-Bold"/>
                <a:ea typeface="Avenir Ultra-Bold"/>
                <a:cs typeface="Avenir Ultra-Bold"/>
                <a:sym typeface="Avenir Ultra-Bold"/>
              </a:rPr>
              <a:t>ART</a:t>
            </a:r>
            <a:r>
              <a:rPr lang="en-US" sz="3160">
                <a:solidFill>
                  <a:srgbClr val="FFFFFF"/>
                </a:solidFill>
                <a:latin typeface="Avenir Light"/>
                <a:ea typeface="Avenir Light"/>
                <a:cs typeface="Avenir Light"/>
                <a:sym typeface="Avenir Light"/>
              </a:rPr>
              <a:t>MAN | CREATIVE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6CFF5"/>
        </a:solidFill>
        <a:effectLst/>
      </p:bgPr>
    </p:bg>
    <p:spTree>
      <p:nvGrpSpPr>
        <p:cNvPr id="1" name=""/>
        <p:cNvGrpSpPr/>
        <p:nvPr/>
      </p:nvGrpSpPr>
      <p:grpSpPr>
        <a:xfrm>
          <a:off x="0" y="0"/>
          <a:ext cx="0" cy="0"/>
          <a:chOff x="0" y="0"/>
          <a:chExt cx="0" cy="0"/>
        </a:xfrm>
      </p:grpSpPr>
      <p:grpSp>
        <p:nvGrpSpPr>
          <p:cNvPr id="2" name="Group 2"/>
          <p:cNvGrpSpPr/>
          <p:nvPr/>
        </p:nvGrpSpPr>
        <p:grpSpPr>
          <a:xfrm>
            <a:off x="0" y="2597256"/>
            <a:ext cx="4446020" cy="4600794"/>
            <a:chOff x="0" y="0"/>
            <a:chExt cx="5928027" cy="6134392"/>
          </a:xfrm>
        </p:grpSpPr>
        <p:pic>
          <p:nvPicPr>
            <p:cNvPr id="3" name="Picture 3"/>
            <p:cNvPicPr>
              <a:picLocks noChangeAspect="1"/>
            </p:cNvPicPr>
            <p:nvPr/>
          </p:nvPicPr>
          <p:blipFill>
            <a:blip r:embed="rId2"/>
            <a:srcRect l="17788" r="17788"/>
            <a:stretch>
              <a:fillRect/>
            </a:stretch>
          </p:blipFill>
          <p:spPr>
            <a:xfrm>
              <a:off x="0" y="0"/>
              <a:ext cx="5928027" cy="6134392"/>
            </a:xfrm>
            <a:prstGeom prst="rect">
              <a:avLst/>
            </a:prstGeom>
          </p:spPr>
        </p:pic>
      </p:grpSp>
      <p:sp>
        <p:nvSpPr>
          <p:cNvPr id="4" name="AutoShape 4"/>
          <p:cNvSpPr/>
          <p:nvPr/>
        </p:nvSpPr>
        <p:spPr>
          <a:xfrm flipH="1" flipV="1">
            <a:off x="-95260" y="7191375"/>
            <a:ext cx="18621569" cy="0"/>
          </a:xfrm>
          <a:prstGeom prst="line">
            <a:avLst/>
          </a:prstGeom>
          <a:ln w="19050" cap="flat">
            <a:solidFill>
              <a:srgbClr val="000000"/>
            </a:solidFill>
            <a:prstDash val="solid"/>
            <a:headEnd type="none" w="sm" len="sm"/>
            <a:tailEnd type="none" w="sm" len="sm"/>
          </a:ln>
        </p:spPr>
        <p:txBody>
          <a:bodyPr/>
          <a:lstStyle/>
          <a:p>
            <a:endParaRPr lang="en-US"/>
          </a:p>
        </p:txBody>
      </p:sp>
      <p:sp>
        <p:nvSpPr>
          <p:cNvPr id="5" name="AutoShape 5"/>
          <p:cNvSpPr/>
          <p:nvPr/>
        </p:nvSpPr>
        <p:spPr>
          <a:xfrm flipH="1" flipV="1">
            <a:off x="-95260" y="8182300"/>
            <a:ext cx="18621569" cy="0"/>
          </a:xfrm>
          <a:prstGeom prst="line">
            <a:avLst/>
          </a:prstGeom>
          <a:ln w="19050" cap="flat">
            <a:solidFill>
              <a:srgbClr val="000000"/>
            </a:solidFill>
            <a:prstDash val="solid"/>
            <a:headEnd type="none" w="sm" len="sm"/>
            <a:tailEnd type="none" w="sm" len="sm"/>
          </a:ln>
        </p:spPr>
        <p:txBody>
          <a:bodyPr/>
          <a:lstStyle/>
          <a:p>
            <a:endParaRPr lang="en-US"/>
          </a:p>
        </p:txBody>
      </p:sp>
      <p:sp>
        <p:nvSpPr>
          <p:cNvPr id="6" name="AutoShape 6"/>
          <p:cNvSpPr/>
          <p:nvPr/>
        </p:nvSpPr>
        <p:spPr>
          <a:xfrm flipH="1" flipV="1">
            <a:off x="-95260" y="9172900"/>
            <a:ext cx="18621569" cy="0"/>
          </a:xfrm>
          <a:prstGeom prst="line">
            <a:avLst/>
          </a:prstGeom>
          <a:ln w="19050" cap="flat">
            <a:solidFill>
              <a:srgbClr val="000000"/>
            </a:solidFill>
            <a:prstDash val="solid"/>
            <a:headEnd type="none" w="sm" len="sm"/>
            <a:tailEnd type="none" w="sm" len="sm"/>
          </a:ln>
        </p:spPr>
        <p:txBody>
          <a:bodyPr/>
          <a:lstStyle/>
          <a:p>
            <a:endParaRPr lang="en-US"/>
          </a:p>
        </p:txBody>
      </p:sp>
      <p:sp>
        <p:nvSpPr>
          <p:cNvPr id="7" name="Freeform 7"/>
          <p:cNvSpPr/>
          <p:nvPr/>
        </p:nvSpPr>
        <p:spPr>
          <a:xfrm>
            <a:off x="11779538" y="4241953"/>
            <a:ext cx="5479762" cy="2949422"/>
          </a:xfrm>
          <a:custGeom>
            <a:avLst/>
            <a:gdLst/>
            <a:ahLst/>
            <a:cxnLst/>
            <a:rect l="l" t="t" r="r" b="b"/>
            <a:pathLst>
              <a:path w="5479762" h="2949422">
                <a:moveTo>
                  <a:pt x="0" y="0"/>
                </a:moveTo>
                <a:lnTo>
                  <a:pt x="5479762" y="0"/>
                </a:lnTo>
                <a:lnTo>
                  <a:pt x="5479762" y="2949422"/>
                </a:lnTo>
                <a:lnTo>
                  <a:pt x="0" y="2949422"/>
                </a:lnTo>
                <a:lnTo>
                  <a:pt x="0" y="0"/>
                </a:lnTo>
                <a:close/>
              </a:path>
            </a:pathLst>
          </a:custGeom>
          <a:blipFill>
            <a:blip r:embed="rId3"/>
            <a:stretch>
              <a:fillRect t="-433" b="-23350"/>
            </a:stretch>
          </a:blipFill>
        </p:spPr>
        <p:txBody>
          <a:bodyPr/>
          <a:lstStyle/>
          <a:p>
            <a:endParaRPr lang="en-US"/>
          </a:p>
        </p:txBody>
      </p:sp>
      <p:sp>
        <p:nvSpPr>
          <p:cNvPr id="8" name="AutoShape 8"/>
          <p:cNvSpPr/>
          <p:nvPr/>
        </p:nvSpPr>
        <p:spPr>
          <a:xfrm flipH="1" flipV="1">
            <a:off x="17249775" y="0"/>
            <a:ext cx="9525" cy="9172900"/>
          </a:xfrm>
          <a:prstGeom prst="line">
            <a:avLst/>
          </a:prstGeom>
          <a:ln w="19050" cap="flat">
            <a:solidFill>
              <a:srgbClr val="000000"/>
            </a:solidFill>
            <a:prstDash val="solid"/>
            <a:headEnd type="none" w="sm" len="sm"/>
            <a:tailEnd type="none" w="sm" len="sm"/>
          </a:ln>
        </p:spPr>
        <p:txBody>
          <a:bodyPr/>
          <a:lstStyle/>
          <a:p>
            <a:endParaRPr lang="en-US"/>
          </a:p>
        </p:txBody>
      </p:sp>
      <p:sp>
        <p:nvSpPr>
          <p:cNvPr id="9" name="Freeform 9"/>
          <p:cNvSpPr/>
          <p:nvPr/>
        </p:nvSpPr>
        <p:spPr>
          <a:xfrm>
            <a:off x="13090349" y="911738"/>
            <a:ext cx="999811" cy="999811"/>
          </a:xfrm>
          <a:custGeom>
            <a:avLst/>
            <a:gdLst/>
            <a:ahLst/>
            <a:cxnLst/>
            <a:rect l="l" t="t" r="r" b="b"/>
            <a:pathLst>
              <a:path w="999811" h="999811">
                <a:moveTo>
                  <a:pt x="0" y="0"/>
                </a:moveTo>
                <a:lnTo>
                  <a:pt x="999812" y="0"/>
                </a:lnTo>
                <a:lnTo>
                  <a:pt x="999812" y="999811"/>
                </a:lnTo>
                <a:lnTo>
                  <a:pt x="0" y="9998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1028700" y="869132"/>
            <a:ext cx="11864157" cy="1536733"/>
          </a:xfrm>
          <a:prstGeom prst="rect">
            <a:avLst/>
          </a:prstGeom>
        </p:spPr>
        <p:txBody>
          <a:bodyPr lIns="0" tIns="0" rIns="0" bIns="0" rtlCol="0" anchor="t">
            <a:spAutoFit/>
          </a:bodyPr>
          <a:lstStyle/>
          <a:p>
            <a:pPr algn="r">
              <a:lnSpc>
                <a:spcPts val="11513"/>
              </a:lnSpc>
            </a:pPr>
            <a:r>
              <a:rPr lang="en-US" sz="11178" b="1" spc="916">
                <a:solidFill>
                  <a:srgbClr val="000000"/>
                </a:solidFill>
                <a:latin typeface="Bebas Neue Bold"/>
                <a:ea typeface="Bebas Neue Bold"/>
                <a:cs typeface="Bebas Neue Bold"/>
                <a:sym typeface="Bebas Neue Bold"/>
              </a:rPr>
              <a:t>CREATIVE CONCEPT</a:t>
            </a:r>
          </a:p>
        </p:txBody>
      </p:sp>
      <p:sp>
        <p:nvSpPr>
          <p:cNvPr id="11" name="TextBox 11"/>
          <p:cNvSpPr txBox="1"/>
          <p:nvPr/>
        </p:nvSpPr>
        <p:spPr>
          <a:xfrm>
            <a:off x="5367057" y="2291111"/>
            <a:ext cx="8723103" cy="1536733"/>
          </a:xfrm>
          <a:prstGeom prst="rect">
            <a:avLst/>
          </a:prstGeom>
        </p:spPr>
        <p:txBody>
          <a:bodyPr lIns="0" tIns="0" rIns="0" bIns="0" rtlCol="0" anchor="t">
            <a:spAutoFit/>
          </a:bodyPr>
          <a:lstStyle/>
          <a:p>
            <a:pPr marL="0" lvl="0" indent="0" algn="r">
              <a:lnSpc>
                <a:spcPts val="11513"/>
              </a:lnSpc>
              <a:spcBef>
                <a:spcPct val="0"/>
              </a:spcBef>
            </a:pPr>
            <a:r>
              <a:rPr lang="en-US" sz="11178" b="1" u="none" strike="noStrike" spc="916">
                <a:solidFill>
                  <a:srgbClr val="000000"/>
                </a:solidFill>
                <a:latin typeface="Bebas Neue Bold"/>
                <a:ea typeface="Bebas Neue Bold"/>
                <a:cs typeface="Bebas Neue Bold"/>
                <a:sym typeface="Bebas Neue Bold"/>
              </a:rPr>
              <a:t>DEVELOPMENT</a:t>
            </a:r>
          </a:p>
        </p:txBody>
      </p:sp>
      <p:sp>
        <p:nvSpPr>
          <p:cNvPr id="12" name="TextBox 12"/>
          <p:cNvSpPr txBox="1"/>
          <p:nvPr/>
        </p:nvSpPr>
        <p:spPr>
          <a:xfrm>
            <a:off x="1314450" y="7445700"/>
            <a:ext cx="4147857" cy="399203"/>
          </a:xfrm>
          <a:prstGeom prst="rect">
            <a:avLst/>
          </a:prstGeom>
        </p:spPr>
        <p:txBody>
          <a:bodyPr lIns="0" tIns="0" rIns="0" bIns="0" rtlCol="0" anchor="t">
            <a:spAutoFit/>
          </a:bodyPr>
          <a:lstStyle/>
          <a:p>
            <a:pPr algn="l">
              <a:lnSpc>
                <a:spcPts val="3326"/>
              </a:lnSpc>
            </a:pPr>
            <a:r>
              <a:rPr lang="en-US" sz="2079" b="1" spc="49">
                <a:solidFill>
                  <a:srgbClr val="000000"/>
                </a:solidFill>
                <a:latin typeface="Quicksand Bold"/>
                <a:ea typeface="Quicksand Bold"/>
                <a:cs typeface="Quicksand Bold"/>
                <a:sym typeface="Quicksand Bold"/>
              </a:rPr>
              <a:t>1. BRAINSTORMING SESSIONS.</a:t>
            </a:r>
          </a:p>
        </p:txBody>
      </p:sp>
      <p:sp>
        <p:nvSpPr>
          <p:cNvPr id="13" name="TextBox 13"/>
          <p:cNvSpPr txBox="1"/>
          <p:nvPr/>
        </p:nvSpPr>
        <p:spPr>
          <a:xfrm>
            <a:off x="9144000" y="7445700"/>
            <a:ext cx="4147857" cy="399203"/>
          </a:xfrm>
          <a:prstGeom prst="rect">
            <a:avLst/>
          </a:prstGeom>
        </p:spPr>
        <p:txBody>
          <a:bodyPr lIns="0" tIns="0" rIns="0" bIns="0" rtlCol="0" anchor="t">
            <a:spAutoFit/>
          </a:bodyPr>
          <a:lstStyle/>
          <a:p>
            <a:pPr algn="l">
              <a:lnSpc>
                <a:spcPts val="3326"/>
              </a:lnSpc>
            </a:pPr>
            <a:r>
              <a:rPr lang="en-US" sz="2079" b="1" spc="49">
                <a:solidFill>
                  <a:srgbClr val="000000"/>
                </a:solidFill>
                <a:latin typeface="Quicksand Bold"/>
                <a:ea typeface="Quicksand Bold"/>
                <a:cs typeface="Quicksand Bold"/>
                <a:sym typeface="Quicksand Bold"/>
              </a:rPr>
              <a:t>4. APPROVAL OF CONCEPT</a:t>
            </a:r>
          </a:p>
        </p:txBody>
      </p:sp>
      <p:sp>
        <p:nvSpPr>
          <p:cNvPr id="14" name="TextBox 14"/>
          <p:cNvSpPr txBox="1"/>
          <p:nvPr/>
        </p:nvSpPr>
        <p:spPr>
          <a:xfrm>
            <a:off x="5367057" y="4156228"/>
            <a:ext cx="5131837" cy="399203"/>
          </a:xfrm>
          <a:prstGeom prst="rect">
            <a:avLst/>
          </a:prstGeom>
        </p:spPr>
        <p:txBody>
          <a:bodyPr lIns="0" tIns="0" rIns="0" bIns="0" rtlCol="0" anchor="t">
            <a:spAutoFit/>
          </a:bodyPr>
          <a:lstStyle/>
          <a:p>
            <a:pPr algn="l">
              <a:lnSpc>
                <a:spcPts val="3326"/>
              </a:lnSpc>
            </a:pPr>
            <a:r>
              <a:rPr lang="en-US" sz="2079" b="1" spc="49">
                <a:solidFill>
                  <a:srgbClr val="000000"/>
                </a:solidFill>
                <a:latin typeface="Quicksand Bold"/>
                <a:ea typeface="Quicksand Bold"/>
                <a:cs typeface="Quicksand Bold"/>
                <a:sym typeface="Quicksand Bold"/>
              </a:rPr>
              <a:t>FROM IDEA TO CONCEPTUALIZATION</a:t>
            </a:r>
          </a:p>
        </p:txBody>
      </p:sp>
      <p:sp>
        <p:nvSpPr>
          <p:cNvPr id="15" name="TextBox 15"/>
          <p:cNvSpPr txBox="1"/>
          <p:nvPr/>
        </p:nvSpPr>
        <p:spPr>
          <a:xfrm>
            <a:off x="1314450" y="8436625"/>
            <a:ext cx="5921977" cy="399203"/>
          </a:xfrm>
          <a:prstGeom prst="rect">
            <a:avLst/>
          </a:prstGeom>
        </p:spPr>
        <p:txBody>
          <a:bodyPr lIns="0" tIns="0" rIns="0" bIns="0" rtlCol="0" anchor="t">
            <a:spAutoFit/>
          </a:bodyPr>
          <a:lstStyle/>
          <a:p>
            <a:pPr algn="l">
              <a:lnSpc>
                <a:spcPts val="3326"/>
              </a:lnSpc>
            </a:pPr>
            <a:r>
              <a:rPr lang="en-US" sz="2079" b="1" spc="49">
                <a:solidFill>
                  <a:srgbClr val="000000"/>
                </a:solidFill>
                <a:latin typeface="Quicksand Bold"/>
                <a:ea typeface="Quicksand Bold"/>
                <a:cs typeface="Quicksand Bold"/>
                <a:sym typeface="Quicksand Bold"/>
              </a:rPr>
              <a:t>2. IDEATION AND CONCEPTUAL SKETCHES.</a:t>
            </a:r>
          </a:p>
        </p:txBody>
      </p:sp>
      <p:sp>
        <p:nvSpPr>
          <p:cNvPr id="16" name="TextBox 16"/>
          <p:cNvSpPr txBox="1"/>
          <p:nvPr/>
        </p:nvSpPr>
        <p:spPr>
          <a:xfrm>
            <a:off x="9144000" y="8435136"/>
            <a:ext cx="5921977" cy="399203"/>
          </a:xfrm>
          <a:prstGeom prst="rect">
            <a:avLst/>
          </a:prstGeom>
        </p:spPr>
        <p:txBody>
          <a:bodyPr lIns="0" tIns="0" rIns="0" bIns="0" rtlCol="0" anchor="t">
            <a:spAutoFit/>
          </a:bodyPr>
          <a:lstStyle/>
          <a:p>
            <a:pPr algn="l">
              <a:lnSpc>
                <a:spcPts val="3326"/>
              </a:lnSpc>
            </a:pPr>
            <a:r>
              <a:rPr lang="en-US" sz="2079" b="1" spc="49">
                <a:solidFill>
                  <a:srgbClr val="000000"/>
                </a:solidFill>
                <a:latin typeface="Quicksand Bold"/>
                <a:ea typeface="Quicksand Bold"/>
                <a:cs typeface="Quicksand Bold"/>
                <a:sym typeface="Quicksand Bold"/>
              </a:rPr>
              <a:t>5. BULK CREATION OF ALL DELIVERABLES</a:t>
            </a:r>
          </a:p>
        </p:txBody>
      </p:sp>
      <p:sp>
        <p:nvSpPr>
          <p:cNvPr id="17" name="TextBox 17"/>
          <p:cNvSpPr txBox="1"/>
          <p:nvPr/>
        </p:nvSpPr>
        <p:spPr>
          <a:xfrm>
            <a:off x="1314450" y="9430075"/>
            <a:ext cx="4976334" cy="399203"/>
          </a:xfrm>
          <a:prstGeom prst="rect">
            <a:avLst/>
          </a:prstGeom>
        </p:spPr>
        <p:txBody>
          <a:bodyPr lIns="0" tIns="0" rIns="0" bIns="0" rtlCol="0" anchor="t">
            <a:spAutoFit/>
          </a:bodyPr>
          <a:lstStyle/>
          <a:p>
            <a:pPr algn="l">
              <a:lnSpc>
                <a:spcPts val="3326"/>
              </a:lnSpc>
            </a:pPr>
            <a:r>
              <a:rPr lang="en-US" sz="2079" b="1" spc="49">
                <a:solidFill>
                  <a:srgbClr val="000000"/>
                </a:solidFill>
                <a:latin typeface="Quicksand Bold"/>
                <a:ea typeface="Quicksand Bold"/>
                <a:cs typeface="Quicksand Bold"/>
                <a:sym typeface="Quicksand Bold"/>
              </a:rPr>
              <a:t>3. FEEDBACK AND ITERATIONS.</a:t>
            </a:r>
          </a:p>
        </p:txBody>
      </p:sp>
      <p:sp>
        <p:nvSpPr>
          <p:cNvPr id="18" name="TextBox 18"/>
          <p:cNvSpPr txBox="1"/>
          <p:nvPr/>
        </p:nvSpPr>
        <p:spPr>
          <a:xfrm>
            <a:off x="9144000" y="9430075"/>
            <a:ext cx="6992270" cy="399203"/>
          </a:xfrm>
          <a:prstGeom prst="rect">
            <a:avLst/>
          </a:prstGeom>
        </p:spPr>
        <p:txBody>
          <a:bodyPr lIns="0" tIns="0" rIns="0" bIns="0" rtlCol="0" anchor="t">
            <a:spAutoFit/>
          </a:bodyPr>
          <a:lstStyle/>
          <a:p>
            <a:pPr algn="l">
              <a:lnSpc>
                <a:spcPts val="3326"/>
              </a:lnSpc>
            </a:pPr>
            <a:r>
              <a:rPr lang="en-US" sz="2079" b="1" spc="49">
                <a:solidFill>
                  <a:srgbClr val="000000"/>
                </a:solidFill>
                <a:latin typeface="Quicksand Bold"/>
                <a:ea typeface="Quicksand Bold"/>
                <a:cs typeface="Quicksand Bold"/>
                <a:sym typeface="Quicksand Bold"/>
              </a:rPr>
              <a:t>6. SENDING TO PRINT/POSTING TO MEDIA SOURCES.</a:t>
            </a:r>
          </a:p>
        </p:txBody>
      </p:sp>
      <p:sp>
        <p:nvSpPr>
          <p:cNvPr id="19" name="TextBox 19"/>
          <p:cNvSpPr txBox="1"/>
          <p:nvPr/>
        </p:nvSpPr>
        <p:spPr>
          <a:xfrm>
            <a:off x="5367057" y="4800991"/>
            <a:ext cx="5894974" cy="1784985"/>
          </a:xfrm>
          <a:prstGeom prst="rect">
            <a:avLst/>
          </a:prstGeom>
        </p:spPr>
        <p:txBody>
          <a:bodyPr lIns="0" tIns="0" rIns="0" bIns="0" rtlCol="0" anchor="t">
            <a:spAutoFit/>
          </a:bodyPr>
          <a:lstStyle/>
          <a:p>
            <a:pPr algn="l">
              <a:lnSpc>
                <a:spcPts val="2880"/>
              </a:lnSpc>
            </a:pPr>
            <a:r>
              <a:rPr lang="en-US" sz="1800" spc="43">
                <a:solidFill>
                  <a:srgbClr val="000000"/>
                </a:solidFill>
                <a:latin typeface="Quicksand"/>
                <a:ea typeface="Quicksand"/>
                <a:cs typeface="Quicksand"/>
                <a:sym typeface="Quicksand"/>
              </a:rPr>
              <a:t>In this phase, we transform abstract ideas into tangible concepts, leveraging our creative expertise and innovative thinking. Our goal is to translate client objectives into compelling visual narratives that resonate with the intended audience.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1028700" y="1219200"/>
            <a:ext cx="14243167" cy="1651791"/>
          </a:xfrm>
          <a:prstGeom prst="rect">
            <a:avLst/>
          </a:prstGeom>
        </p:spPr>
        <p:txBody>
          <a:bodyPr lIns="0" tIns="0" rIns="0" bIns="0" rtlCol="0" anchor="t">
            <a:spAutoFit/>
          </a:bodyPr>
          <a:lstStyle/>
          <a:p>
            <a:pPr algn="l">
              <a:lnSpc>
                <a:spcPts val="12458"/>
              </a:lnSpc>
            </a:pPr>
            <a:r>
              <a:rPr lang="en-US" sz="12095">
                <a:solidFill>
                  <a:srgbClr val="D6CFF5"/>
                </a:solidFill>
                <a:latin typeface="TT Mussels"/>
                <a:ea typeface="TT Mussels"/>
                <a:cs typeface="TT Mussels"/>
                <a:sym typeface="TT Mussels"/>
              </a:rPr>
              <a:t>CAMPAIGN/CREATIVE</a:t>
            </a:r>
          </a:p>
        </p:txBody>
      </p:sp>
      <p:sp>
        <p:nvSpPr>
          <p:cNvPr id="3" name="TextBox 3"/>
          <p:cNvSpPr txBox="1"/>
          <p:nvPr/>
        </p:nvSpPr>
        <p:spPr>
          <a:xfrm>
            <a:off x="6168566" y="3241148"/>
            <a:ext cx="11090734" cy="1967104"/>
          </a:xfrm>
          <a:prstGeom prst="rect">
            <a:avLst/>
          </a:prstGeom>
        </p:spPr>
        <p:txBody>
          <a:bodyPr lIns="0" tIns="0" rIns="0" bIns="0" rtlCol="0" anchor="t">
            <a:spAutoFit/>
          </a:bodyPr>
          <a:lstStyle/>
          <a:p>
            <a:pPr algn="r">
              <a:lnSpc>
                <a:spcPts val="14853"/>
              </a:lnSpc>
            </a:pPr>
            <a:r>
              <a:rPr lang="en-US" sz="14420">
                <a:solidFill>
                  <a:srgbClr val="D6CFF5"/>
                </a:solidFill>
                <a:latin typeface="TT Mussels"/>
                <a:ea typeface="TT Mussels"/>
                <a:cs typeface="TT Mussels"/>
                <a:sym typeface="TT Mussels"/>
              </a:rPr>
              <a:t>ANALYSIS</a:t>
            </a:r>
          </a:p>
        </p:txBody>
      </p:sp>
      <p:sp>
        <p:nvSpPr>
          <p:cNvPr id="4" name="TextBox 4"/>
          <p:cNvSpPr txBox="1"/>
          <p:nvPr/>
        </p:nvSpPr>
        <p:spPr>
          <a:xfrm>
            <a:off x="1028700" y="3367040"/>
            <a:ext cx="7636692" cy="1656503"/>
          </a:xfrm>
          <a:prstGeom prst="rect">
            <a:avLst/>
          </a:prstGeom>
        </p:spPr>
        <p:txBody>
          <a:bodyPr lIns="0" tIns="0" rIns="0" bIns="0" rtlCol="0" anchor="t">
            <a:spAutoFit/>
          </a:bodyPr>
          <a:lstStyle/>
          <a:p>
            <a:pPr algn="l">
              <a:lnSpc>
                <a:spcPts val="3326"/>
              </a:lnSpc>
            </a:pPr>
            <a:r>
              <a:rPr lang="en-US" sz="2079" spc="49">
                <a:solidFill>
                  <a:srgbClr val="D6CFF5"/>
                </a:solidFill>
                <a:latin typeface="TT Chocolates"/>
                <a:ea typeface="TT Chocolates"/>
                <a:cs typeface="TT Chocolates"/>
                <a:sym typeface="TT Chocolates"/>
              </a:rPr>
              <a:t>Our objective is to underscore our products, and unique services that give us a competitive edge in the market. To showcase what truly makes us different from every other credit union or bank. Gather data, and adjust as we go.</a:t>
            </a:r>
          </a:p>
        </p:txBody>
      </p:sp>
      <p:grpSp>
        <p:nvGrpSpPr>
          <p:cNvPr id="5" name="Group 5"/>
          <p:cNvGrpSpPr/>
          <p:nvPr/>
        </p:nvGrpSpPr>
        <p:grpSpPr>
          <a:xfrm>
            <a:off x="1028700" y="5318618"/>
            <a:ext cx="16230600" cy="3359159"/>
            <a:chOff x="0" y="0"/>
            <a:chExt cx="21640800" cy="4478878"/>
          </a:xfrm>
        </p:grpSpPr>
        <p:pic>
          <p:nvPicPr>
            <p:cNvPr id="6" name="Picture 6"/>
            <p:cNvPicPr>
              <a:picLocks noChangeAspect="1"/>
            </p:cNvPicPr>
            <p:nvPr/>
          </p:nvPicPr>
          <p:blipFill>
            <a:blip r:embed="rId2"/>
            <a:srcRect t="43105" b="43105"/>
            <a:stretch>
              <a:fillRect/>
            </a:stretch>
          </p:blipFill>
          <p:spPr>
            <a:xfrm>
              <a:off x="0" y="0"/>
              <a:ext cx="21640800" cy="4478878"/>
            </a:xfrm>
            <a:prstGeom prst="rect">
              <a:avLst/>
            </a:prstGeom>
          </p:spPr>
        </p:pic>
      </p:grpSp>
      <p:sp>
        <p:nvSpPr>
          <p:cNvPr id="7" name="Freeform 7"/>
          <p:cNvSpPr/>
          <p:nvPr/>
        </p:nvSpPr>
        <p:spPr>
          <a:xfrm>
            <a:off x="15447230" y="6867420"/>
            <a:ext cx="1485412" cy="1485412"/>
          </a:xfrm>
          <a:custGeom>
            <a:avLst/>
            <a:gdLst/>
            <a:ahLst/>
            <a:cxnLst/>
            <a:rect l="l" t="t" r="r" b="b"/>
            <a:pathLst>
              <a:path w="1485412" h="1485412">
                <a:moveTo>
                  <a:pt x="0" y="0"/>
                </a:moveTo>
                <a:lnTo>
                  <a:pt x="1485412" y="0"/>
                </a:lnTo>
                <a:lnTo>
                  <a:pt x="1485412" y="1485411"/>
                </a:lnTo>
                <a:lnTo>
                  <a:pt x="0" y="14854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p:cNvSpPr txBox="1"/>
          <p:nvPr/>
        </p:nvSpPr>
        <p:spPr>
          <a:xfrm>
            <a:off x="8961673" y="9219739"/>
            <a:ext cx="8297627" cy="424277"/>
          </a:xfrm>
          <a:prstGeom prst="rect">
            <a:avLst/>
          </a:prstGeom>
        </p:spPr>
        <p:txBody>
          <a:bodyPr lIns="0" tIns="0" rIns="0" bIns="0" rtlCol="0" anchor="t">
            <a:spAutoFit/>
          </a:bodyPr>
          <a:lstStyle/>
          <a:p>
            <a:pPr marL="0" lvl="0" indent="0" algn="r">
              <a:lnSpc>
                <a:spcPts val="2402"/>
              </a:lnSpc>
              <a:spcBef>
                <a:spcPct val="0"/>
              </a:spcBef>
            </a:pPr>
            <a:r>
              <a:rPr lang="en-US" sz="3160">
                <a:solidFill>
                  <a:srgbClr val="FFFFFF"/>
                </a:solidFill>
                <a:latin typeface="Avenir Light"/>
                <a:ea typeface="Avenir Light"/>
                <a:cs typeface="Avenir Light"/>
                <a:sym typeface="Avenir Light"/>
              </a:rPr>
              <a:t> AARON H</a:t>
            </a:r>
            <a:r>
              <a:rPr lang="en-US" sz="3160" b="1">
                <a:solidFill>
                  <a:srgbClr val="FFFFFF"/>
                </a:solidFill>
                <a:latin typeface="Avenir Ultra-Bold"/>
                <a:ea typeface="Avenir Ultra-Bold"/>
                <a:cs typeface="Avenir Ultra-Bold"/>
                <a:sym typeface="Avenir Ultra-Bold"/>
              </a:rPr>
              <a:t>ART</a:t>
            </a:r>
            <a:r>
              <a:rPr lang="en-US" sz="3160">
                <a:solidFill>
                  <a:srgbClr val="FFFFFF"/>
                </a:solidFill>
                <a:latin typeface="Avenir Light"/>
                <a:ea typeface="Avenir Light"/>
                <a:cs typeface="Avenir Light"/>
                <a:sym typeface="Avenir Light"/>
              </a:rPr>
              <a:t>MAN | CREATIVE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B3B3B"/>
        </a:solidFill>
        <a:effectLst/>
      </p:bgPr>
    </p:bg>
    <p:spTree>
      <p:nvGrpSpPr>
        <p:cNvPr id="1" name=""/>
        <p:cNvGrpSpPr/>
        <p:nvPr/>
      </p:nvGrpSpPr>
      <p:grpSpPr>
        <a:xfrm>
          <a:off x="0" y="0"/>
          <a:ext cx="0" cy="0"/>
          <a:chOff x="0" y="0"/>
          <a:chExt cx="0" cy="0"/>
        </a:xfrm>
      </p:grpSpPr>
      <p:sp>
        <p:nvSpPr>
          <p:cNvPr id="2" name="TextBox 2"/>
          <p:cNvSpPr txBox="1"/>
          <p:nvPr/>
        </p:nvSpPr>
        <p:spPr>
          <a:xfrm>
            <a:off x="1028700" y="564160"/>
            <a:ext cx="8115300" cy="2167068"/>
          </a:xfrm>
          <a:prstGeom prst="rect">
            <a:avLst/>
          </a:prstGeom>
        </p:spPr>
        <p:txBody>
          <a:bodyPr lIns="0" tIns="0" rIns="0" bIns="0" rtlCol="0" anchor="t">
            <a:spAutoFit/>
          </a:bodyPr>
          <a:lstStyle/>
          <a:p>
            <a:pPr algn="l">
              <a:lnSpc>
                <a:spcPts val="16316"/>
              </a:lnSpc>
            </a:pPr>
            <a:r>
              <a:rPr lang="en-US" sz="15840">
                <a:solidFill>
                  <a:srgbClr val="D6CFF5"/>
                </a:solidFill>
                <a:latin typeface="TT Mussels"/>
                <a:ea typeface="TT Mussels"/>
                <a:cs typeface="TT Mussels"/>
                <a:sym typeface="TT Mussels"/>
              </a:rPr>
              <a:t>DESIGN</a:t>
            </a:r>
          </a:p>
        </p:txBody>
      </p:sp>
      <p:sp>
        <p:nvSpPr>
          <p:cNvPr id="3" name="AutoShape 3"/>
          <p:cNvSpPr/>
          <p:nvPr/>
        </p:nvSpPr>
        <p:spPr>
          <a:xfrm flipH="1">
            <a:off x="1102580" y="8368120"/>
            <a:ext cx="6188837" cy="0"/>
          </a:xfrm>
          <a:prstGeom prst="line">
            <a:avLst/>
          </a:prstGeom>
          <a:ln w="19050" cap="flat">
            <a:solidFill>
              <a:srgbClr val="D6CFF5"/>
            </a:solidFill>
            <a:prstDash val="solid"/>
            <a:headEnd type="none" w="sm" len="sm"/>
            <a:tailEnd type="none" w="sm" len="sm"/>
          </a:ln>
        </p:spPr>
        <p:txBody>
          <a:bodyPr/>
          <a:lstStyle/>
          <a:p>
            <a:endParaRPr lang="en-US"/>
          </a:p>
        </p:txBody>
      </p:sp>
      <p:grpSp>
        <p:nvGrpSpPr>
          <p:cNvPr id="4" name="Group 4"/>
          <p:cNvGrpSpPr/>
          <p:nvPr/>
        </p:nvGrpSpPr>
        <p:grpSpPr>
          <a:xfrm>
            <a:off x="8695747" y="4475770"/>
            <a:ext cx="8563553" cy="4130475"/>
            <a:chOff x="0" y="0"/>
            <a:chExt cx="11418071" cy="5507300"/>
          </a:xfrm>
        </p:grpSpPr>
        <p:pic>
          <p:nvPicPr>
            <p:cNvPr id="5" name="Picture 5"/>
            <p:cNvPicPr>
              <a:picLocks noChangeAspect="1"/>
            </p:cNvPicPr>
            <p:nvPr/>
          </p:nvPicPr>
          <p:blipFill>
            <a:blip r:embed="rId2"/>
            <a:srcRect t="7126" b="7126"/>
            <a:stretch>
              <a:fillRect/>
            </a:stretch>
          </p:blipFill>
          <p:spPr>
            <a:xfrm>
              <a:off x="0" y="0"/>
              <a:ext cx="11418071" cy="5507300"/>
            </a:xfrm>
            <a:prstGeom prst="rect">
              <a:avLst/>
            </a:prstGeom>
          </p:spPr>
        </p:pic>
      </p:grpSp>
      <p:sp>
        <p:nvSpPr>
          <p:cNvPr id="6" name="TextBox 6"/>
          <p:cNvSpPr txBox="1"/>
          <p:nvPr/>
        </p:nvSpPr>
        <p:spPr>
          <a:xfrm>
            <a:off x="4438650" y="2557332"/>
            <a:ext cx="10703107" cy="2171687"/>
          </a:xfrm>
          <a:prstGeom prst="rect">
            <a:avLst/>
          </a:prstGeom>
        </p:spPr>
        <p:txBody>
          <a:bodyPr lIns="0" tIns="0" rIns="0" bIns="0" rtlCol="0" anchor="t">
            <a:spAutoFit/>
          </a:bodyPr>
          <a:lstStyle/>
          <a:p>
            <a:pPr algn="l">
              <a:lnSpc>
                <a:spcPts val="16316"/>
              </a:lnSpc>
            </a:pPr>
            <a:r>
              <a:rPr lang="en-US" sz="15840">
                <a:solidFill>
                  <a:srgbClr val="D6CFF5"/>
                </a:solidFill>
                <a:latin typeface="TT Mussels"/>
                <a:ea typeface="TT Mussels"/>
                <a:cs typeface="TT Mussels"/>
                <a:sym typeface="TT Mussels"/>
              </a:rPr>
              <a:t>TIMELINE</a:t>
            </a:r>
          </a:p>
        </p:txBody>
      </p:sp>
      <p:sp>
        <p:nvSpPr>
          <p:cNvPr id="7" name="Freeform 7"/>
          <p:cNvSpPr/>
          <p:nvPr/>
        </p:nvSpPr>
        <p:spPr>
          <a:xfrm flipV="1">
            <a:off x="1028700" y="8658638"/>
            <a:ext cx="578327" cy="578327"/>
          </a:xfrm>
          <a:custGeom>
            <a:avLst/>
            <a:gdLst/>
            <a:ahLst/>
            <a:cxnLst/>
            <a:rect l="l" t="t" r="r" b="b"/>
            <a:pathLst>
              <a:path w="578327" h="578327">
                <a:moveTo>
                  <a:pt x="0" y="578326"/>
                </a:moveTo>
                <a:lnTo>
                  <a:pt x="578327" y="578326"/>
                </a:lnTo>
                <a:lnTo>
                  <a:pt x="578327" y="0"/>
                </a:lnTo>
                <a:lnTo>
                  <a:pt x="0" y="0"/>
                </a:lnTo>
                <a:lnTo>
                  <a:pt x="0" y="57832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191646" y="2788378"/>
            <a:ext cx="1281758" cy="1281758"/>
          </a:xfrm>
          <a:custGeom>
            <a:avLst/>
            <a:gdLst/>
            <a:ahLst/>
            <a:cxnLst/>
            <a:rect l="l" t="t" r="r" b="b"/>
            <a:pathLst>
              <a:path w="1281758" h="1281758">
                <a:moveTo>
                  <a:pt x="0" y="0"/>
                </a:moveTo>
                <a:lnTo>
                  <a:pt x="1281758" y="0"/>
                </a:lnTo>
                <a:lnTo>
                  <a:pt x="1281758" y="1281759"/>
                </a:lnTo>
                <a:lnTo>
                  <a:pt x="0" y="12817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TextBox 9"/>
          <p:cNvSpPr txBox="1"/>
          <p:nvPr/>
        </p:nvSpPr>
        <p:spPr>
          <a:xfrm>
            <a:off x="1028700" y="5403614"/>
            <a:ext cx="6236163" cy="2075603"/>
          </a:xfrm>
          <a:prstGeom prst="rect">
            <a:avLst/>
          </a:prstGeom>
        </p:spPr>
        <p:txBody>
          <a:bodyPr lIns="0" tIns="0" rIns="0" bIns="0" rtlCol="0" anchor="t">
            <a:spAutoFit/>
          </a:bodyPr>
          <a:lstStyle/>
          <a:p>
            <a:pPr algn="l">
              <a:lnSpc>
                <a:spcPts val="3326"/>
              </a:lnSpc>
            </a:pPr>
            <a:r>
              <a:rPr lang="en-US" sz="2079" spc="49">
                <a:solidFill>
                  <a:srgbClr val="D6CFF5"/>
                </a:solidFill>
                <a:latin typeface="TT Chocolates"/>
                <a:ea typeface="TT Chocolates"/>
                <a:cs typeface="TT Chocolates"/>
                <a:sym typeface="TT Chocolates"/>
              </a:rPr>
              <a:t>Campiagns should be completed and waiting to be delivered a full quarter in advance. </a:t>
            </a:r>
          </a:p>
          <a:p>
            <a:pPr marL="448892" lvl="1" indent="-224446" algn="l">
              <a:lnSpc>
                <a:spcPts val="3326"/>
              </a:lnSpc>
              <a:buFont typeface="Arial"/>
              <a:buChar char="•"/>
            </a:pPr>
            <a:r>
              <a:rPr lang="en-US" sz="2079" spc="49">
                <a:solidFill>
                  <a:srgbClr val="D6CFF5"/>
                </a:solidFill>
                <a:latin typeface="TT Chocolates"/>
                <a:ea typeface="TT Chocolates"/>
                <a:cs typeface="TT Chocolates"/>
                <a:sym typeface="TT Chocolates"/>
              </a:rPr>
              <a:t>Prepped. Prepared. and Ready</a:t>
            </a:r>
          </a:p>
          <a:p>
            <a:pPr marL="448892" lvl="1" indent="-224446" algn="l">
              <a:lnSpc>
                <a:spcPts val="3326"/>
              </a:lnSpc>
              <a:buFont typeface="Arial"/>
              <a:buChar char="•"/>
            </a:pPr>
            <a:r>
              <a:rPr lang="en-US" sz="2079" spc="49">
                <a:solidFill>
                  <a:srgbClr val="D6CFF5"/>
                </a:solidFill>
                <a:latin typeface="TT Chocolates"/>
                <a:ea typeface="TT Chocolates"/>
                <a:cs typeface="TT Chocolates"/>
                <a:sym typeface="TT Chocolates"/>
              </a:rPr>
              <a:t>From reationary to proactive approach</a:t>
            </a:r>
          </a:p>
          <a:p>
            <a:pPr marL="448892" lvl="1" indent="-224446" algn="l">
              <a:lnSpc>
                <a:spcPts val="3326"/>
              </a:lnSpc>
              <a:buFont typeface="Arial"/>
              <a:buChar char="•"/>
            </a:pPr>
            <a:r>
              <a:rPr lang="en-US" sz="2079" spc="49">
                <a:solidFill>
                  <a:srgbClr val="D6CFF5"/>
                </a:solidFill>
                <a:latin typeface="TT Chocolates"/>
                <a:ea typeface="TT Chocolates"/>
                <a:cs typeface="TT Chocolates"/>
                <a:sym typeface="TT Chocolates"/>
              </a:rPr>
              <a:t>Time to adjust plans.</a:t>
            </a:r>
          </a:p>
        </p:txBody>
      </p:sp>
      <p:sp>
        <p:nvSpPr>
          <p:cNvPr id="10" name="TextBox 10"/>
          <p:cNvSpPr txBox="1"/>
          <p:nvPr/>
        </p:nvSpPr>
        <p:spPr>
          <a:xfrm>
            <a:off x="3081152" y="8862076"/>
            <a:ext cx="14178148" cy="399203"/>
          </a:xfrm>
          <a:prstGeom prst="rect">
            <a:avLst/>
          </a:prstGeom>
        </p:spPr>
        <p:txBody>
          <a:bodyPr lIns="0" tIns="0" rIns="0" bIns="0" rtlCol="0" anchor="t">
            <a:spAutoFit/>
          </a:bodyPr>
          <a:lstStyle/>
          <a:p>
            <a:pPr algn="r">
              <a:lnSpc>
                <a:spcPts val="3326"/>
              </a:lnSpc>
            </a:pPr>
            <a:r>
              <a:rPr lang="en-US" sz="2079" spc="49">
                <a:solidFill>
                  <a:srgbClr val="D6CFF5"/>
                </a:solidFill>
                <a:latin typeface="TT Chocolates"/>
                <a:ea typeface="TT Chocolates"/>
                <a:cs typeface="TT Chocolates"/>
                <a:sym typeface="TT Chocolates"/>
              </a:rPr>
              <a:t>The imagery we use will consistently reflect the seamless blend of Brand and Psychographics.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TextBox 3"/>
          <p:cNvSpPr txBox="1"/>
          <p:nvPr/>
        </p:nvSpPr>
        <p:spPr>
          <a:xfrm>
            <a:off x="1028700" y="564160"/>
            <a:ext cx="13803825" cy="2171687"/>
          </a:xfrm>
          <a:prstGeom prst="rect">
            <a:avLst/>
          </a:prstGeom>
        </p:spPr>
        <p:txBody>
          <a:bodyPr lIns="0" tIns="0" rIns="0" bIns="0" rtlCol="0" anchor="t">
            <a:spAutoFit/>
          </a:bodyPr>
          <a:lstStyle/>
          <a:p>
            <a:pPr algn="l">
              <a:lnSpc>
                <a:spcPts val="16316"/>
              </a:lnSpc>
            </a:pPr>
            <a:r>
              <a:rPr lang="en-US" sz="15840">
                <a:solidFill>
                  <a:srgbClr val="D6CFF5"/>
                </a:solidFill>
                <a:latin typeface="TT Mussels"/>
                <a:ea typeface="TT Mussels"/>
                <a:cs typeface="TT Mussels"/>
                <a:sym typeface="TT Mussels"/>
              </a:rPr>
              <a:t>TIMELINE</a:t>
            </a:r>
          </a:p>
        </p:txBody>
      </p:sp>
      <p:sp>
        <p:nvSpPr>
          <p:cNvPr id="4" name="AutoShape 4"/>
          <p:cNvSpPr/>
          <p:nvPr/>
        </p:nvSpPr>
        <p:spPr>
          <a:xfrm flipH="1">
            <a:off x="1102580" y="8615770"/>
            <a:ext cx="6188837" cy="0"/>
          </a:xfrm>
          <a:prstGeom prst="line">
            <a:avLst/>
          </a:prstGeom>
          <a:ln w="19050" cap="flat">
            <a:solidFill>
              <a:srgbClr val="D6CFF5"/>
            </a:solidFill>
            <a:prstDash val="solid"/>
            <a:headEnd type="none" w="sm" len="sm"/>
            <a:tailEnd type="none" w="sm" len="sm"/>
          </a:ln>
        </p:spPr>
        <p:txBody>
          <a:bodyPr/>
          <a:lstStyle/>
          <a:p>
            <a:endParaRPr lang="en-US"/>
          </a:p>
        </p:txBody>
      </p:sp>
      <p:grpSp>
        <p:nvGrpSpPr>
          <p:cNvPr id="5" name="Group 5"/>
          <p:cNvGrpSpPr/>
          <p:nvPr/>
        </p:nvGrpSpPr>
        <p:grpSpPr>
          <a:xfrm>
            <a:off x="8695747" y="4475770"/>
            <a:ext cx="8563553" cy="4130475"/>
            <a:chOff x="0" y="0"/>
            <a:chExt cx="11418071" cy="5507300"/>
          </a:xfrm>
        </p:grpSpPr>
        <p:pic>
          <p:nvPicPr>
            <p:cNvPr id="6" name="Picture 6"/>
            <p:cNvPicPr>
              <a:picLocks noChangeAspect="1"/>
            </p:cNvPicPr>
            <p:nvPr/>
          </p:nvPicPr>
          <p:blipFill>
            <a:blip r:embed="rId3"/>
            <a:srcRect t="7126" b="7126"/>
            <a:stretch>
              <a:fillRect/>
            </a:stretch>
          </p:blipFill>
          <p:spPr>
            <a:xfrm>
              <a:off x="0" y="0"/>
              <a:ext cx="11418071" cy="5507300"/>
            </a:xfrm>
            <a:prstGeom prst="rect">
              <a:avLst/>
            </a:prstGeom>
          </p:spPr>
        </p:pic>
      </p:grpSp>
      <p:sp>
        <p:nvSpPr>
          <p:cNvPr id="7" name="TextBox 7"/>
          <p:cNvSpPr txBox="1"/>
          <p:nvPr/>
        </p:nvSpPr>
        <p:spPr>
          <a:xfrm>
            <a:off x="4438650" y="2557332"/>
            <a:ext cx="10703107" cy="2171687"/>
          </a:xfrm>
          <a:prstGeom prst="rect">
            <a:avLst/>
          </a:prstGeom>
        </p:spPr>
        <p:txBody>
          <a:bodyPr lIns="0" tIns="0" rIns="0" bIns="0" rtlCol="0" anchor="t">
            <a:spAutoFit/>
          </a:bodyPr>
          <a:lstStyle/>
          <a:p>
            <a:pPr algn="l">
              <a:lnSpc>
                <a:spcPts val="16316"/>
              </a:lnSpc>
            </a:pPr>
            <a:r>
              <a:rPr lang="en-US" sz="15840">
                <a:solidFill>
                  <a:srgbClr val="D6CFF5"/>
                </a:solidFill>
                <a:latin typeface="TT Mussels"/>
                <a:ea typeface="TT Mussels"/>
                <a:cs typeface="TT Mussels"/>
                <a:sym typeface="TT Mussels"/>
              </a:rPr>
              <a:t>PRIORITY</a:t>
            </a:r>
          </a:p>
        </p:txBody>
      </p:sp>
      <p:sp>
        <p:nvSpPr>
          <p:cNvPr id="8" name="Freeform 8"/>
          <p:cNvSpPr/>
          <p:nvPr/>
        </p:nvSpPr>
        <p:spPr>
          <a:xfrm flipV="1">
            <a:off x="1028700" y="8906288"/>
            <a:ext cx="578327" cy="578327"/>
          </a:xfrm>
          <a:custGeom>
            <a:avLst/>
            <a:gdLst/>
            <a:ahLst/>
            <a:cxnLst/>
            <a:rect l="l" t="t" r="r" b="b"/>
            <a:pathLst>
              <a:path w="578327" h="578327">
                <a:moveTo>
                  <a:pt x="0" y="578326"/>
                </a:moveTo>
                <a:lnTo>
                  <a:pt x="578327" y="578326"/>
                </a:lnTo>
                <a:lnTo>
                  <a:pt x="578327" y="0"/>
                </a:lnTo>
                <a:lnTo>
                  <a:pt x="0" y="0"/>
                </a:lnTo>
                <a:lnTo>
                  <a:pt x="0" y="578326"/>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4191646" y="2788378"/>
            <a:ext cx="1281758" cy="1281758"/>
          </a:xfrm>
          <a:custGeom>
            <a:avLst/>
            <a:gdLst/>
            <a:ahLst/>
            <a:cxnLst/>
            <a:rect l="l" t="t" r="r" b="b"/>
            <a:pathLst>
              <a:path w="1281758" h="1281758">
                <a:moveTo>
                  <a:pt x="0" y="0"/>
                </a:moveTo>
                <a:lnTo>
                  <a:pt x="1281758" y="0"/>
                </a:lnTo>
                <a:lnTo>
                  <a:pt x="1281758" y="1281759"/>
                </a:lnTo>
                <a:lnTo>
                  <a:pt x="0" y="12817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1028700" y="5375039"/>
            <a:ext cx="4638143" cy="2820891"/>
          </a:xfrm>
          <a:prstGeom prst="rect">
            <a:avLst/>
          </a:prstGeom>
        </p:spPr>
        <p:txBody>
          <a:bodyPr lIns="0" tIns="0" rIns="0" bIns="0" rtlCol="0" anchor="t">
            <a:spAutoFit/>
          </a:bodyPr>
          <a:lstStyle/>
          <a:p>
            <a:pPr algn="l">
              <a:lnSpc>
                <a:spcPts val="4524"/>
              </a:lnSpc>
            </a:pPr>
            <a:r>
              <a:rPr lang="en-US" sz="2828" b="1" spc="67">
                <a:solidFill>
                  <a:srgbClr val="D6CFF5"/>
                </a:solidFill>
                <a:latin typeface="TT Chocolates Bold"/>
                <a:ea typeface="TT Chocolates Bold"/>
                <a:cs typeface="TT Chocolates Bold"/>
                <a:sym typeface="TT Chocolates Bold"/>
              </a:rPr>
              <a:t>Priority:</a:t>
            </a:r>
          </a:p>
          <a:p>
            <a:pPr algn="l">
              <a:lnSpc>
                <a:spcPts val="4524"/>
              </a:lnSpc>
            </a:pPr>
            <a:r>
              <a:rPr lang="en-US" sz="2828" spc="67">
                <a:solidFill>
                  <a:srgbClr val="D6CFF5"/>
                </a:solidFill>
                <a:latin typeface="TT Chocolates"/>
                <a:ea typeface="TT Chocolates"/>
                <a:cs typeface="TT Chocolates"/>
                <a:sym typeface="TT Chocolates"/>
              </a:rPr>
              <a:t>Legal Litigation prevention</a:t>
            </a:r>
          </a:p>
          <a:p>
            <a:pPr algn="l">
              <a:lnSpc>
                <a:spcPts val="4524"/>
              </a:lnSpc>
            </a:pPr>
            <a:r>
              <a:rPr lang="en-US" sz="2828" spc="67">
                <a:solidFill>
                  <a:srgbClr val="D6CFF5"/>
                </a:solidFill>
                <a:latin typeface="TT Chocolates"/>
                <a:ea typeface="TT Chocolates"/>
                <a:cs typeface="TT Chocolates"/>
                <a:sym typeface="TT Chocolates"/>
              </a:rPr>
              <a:t>Campaign Tasks</a:t>
            </a:r>
          </a:p>
          <a:p>
            <a:pPr algn="l">
              <a:lnSpc>
                <a:spcPts val="4524"/>
              </a:lnSpc>
            </a:pPr>
            <a:r>
              <a:rPr lang="en-US" sz="2828" spc="67">
                <a:solidFill>
                  <a:srgbClr val="D6CFF5"/>
                </a:solidFill>
                <a:latin typeface="TT Chocolates"/>
                <a:ea typeface="TT Chocolates"/>
                <a:cs typeface="TT Chocolates"/>
                <a:sym typeface="TT Chocolates"/>
              </a:rPr>
              <a:t>Social Media Posts</a:t>
            </a:r>
          </a:p>
          <a:p>
            <a:pPr algn="l">
              <a:lnSpc>
                <a:spcPts val="4524"/>
              </a:lnSpc>
            </a:pPr>
            <a:r>
              <a:rPr lang="en-US" sz="2828" spc="67">
                <a:solidFill>
                  <a:srgbClr val="D6CFF5"/>
                </a:solidFill>
                <a:latin typeface="TT Chocolates"/>
                <a:ea typeface="TT Chocolates"/>
                <a:cs typeface="TT Chocolates"/>
                <a:sym typeface="TT Chocolates"/>
              </a:rPr>
              <a:t>Marketing Request board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B3B3B"/>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232349"/>
            <a:ext cx="8629650" cy="4178477"/>
            <a:chOff x="0" y="0"/>
            <a:chExt cx="11506200" cy="5571303"/>
          </a:xfrm>
        </p:grpSpPr>
        <p:pic>
          <p:nvPicPr>
            <p:cNvPr id="3" name="Picture 3"/>
            <p:cNvPicPr>
              <a:picLocks noChangeAspect="1"/>
            </p:cNvPicPr>
            <p:nvPr/>
          </p:nvPicPr>
          <p:blipFill>
            <a:blip r:embed="rId2"/>
            <a:srcRect t="25789" b="25789"/>
            <a:stretch>
              <a:fillRect/>
            </a:stretch>
          </p:blipFill>
          <p:spPr>
            <a:xfrm>
              <a:off x="0" y="0"/>
              <a:ext cx="11506200" cy="5571303"/>
            </a:xfrm>
            <a:prstGeom prst="rect">
              <a:avLst/>
            </a:prstGeom>
          </p:spPr>
        </p:pic>
      </p:grpSp>
      <p:sp>
        <p:nvSpPr>
          <p:cNvPr id="4" name="AutoShape 4"/>
          <p:cNvSpPr/>
          <p:nvPr/>
        </p:nvSpPr>
        <p:spPr>
          <a:xfrm flipH="1">
            <a:off x="10284405" y="2713568"/>
            <a:ext cx="8241905" cy="0"/>
          </a:xfrm>
          <a:prstGeom prst="line">
            <a:avLst/>
          </a:prstGeom>
          <a:ln w="19050" cap="flat">
            <a:solidFill>
              <a:srgbClr val="D6CFF5"/>
            </a:solidFill>
            <a:prstDash val="solid"/>
            <a:headEnd type="none" w="sm" len="sm"/>
            <a:tailEnd type="none" w="sm" len="sm"/>
          </a:ln>
        </p:spPr>
        <p:txBody>
          <a:bodyPr/>
          <a:lstStyle/>
          <a:p>
            <a:endParaRPr lang="en-US"/>
          </a:p>
        </p:txBody>
      </p:sp>
      <p:sp>
        <p:nvSpPr>
          <p:cNvPr id="5" name="AutoShape 5"/>
          <p:cNvSpPr/>
          <p:nvPr/>
        </p:nvSpPr>
        <p:spPr>
          <a:xfrm flipH="1">
            <a:off x="1060659" y="9267825"/>
            <a:ext cx="12097249" cy="0"/>
          </a:xfrm>
          <a:prstGeom prst="line">
            <a:avLst/>
          </a:prstGeom>
          <a:ln w="19050" cap="flat">
            <a:solidFill>
              <a:srgbClr val="D6CFF5"/>
            </a:solidFill>
            <a:prstDash val="solid"/>
            <a:headEnd type="none" w="sm" len="sm"/>
            <a:tailEnd type="none" w="sm" len="sm"/>
          </a:ln>
        </p:spPr>
        <p:txBody>
          <a:bodyPr/>
          <a:lstStyle/>
          <a:p>
            <a:endParaRPr lang="en-US"/>
          </a:p>
        </p:txBody>
      </p:sp>
      <p:sp>
        <p:nvSpPr>
          <p:cNvPr id="6" name="Freeform 6"/>
          <p:cNvSpPr/>
          <p:nvPr/>
        </p:nvSpPr>
        <p:spPr>
          <a:xfrm>
            <a:off x="1655491" y="5786950"/>
            <a:ext cx="1141190" cy="1141190"/>
          </a:xfrm>
          <a:custGeom>
            <a:avLst/>
            <a:gdLst/>
            <a:ahLst/>
            <a:cxnLst/>
            <a:rect l="l" t="t" r="r" b="b"/>
            <a:pathLst>
              <a:path w="1141190" h="1141190">
                <a:moveTo>
                  <a:pt x="0" y="0"/>
                </a:moveTo>
                <a:lnTo>
                  <a:pt x="1141189" y="0"/>
                </a:lnTo>
                <a:lnTo>
                  <a:pt x="1141189" y="1141190"/>
                </a:lnTo>
                <a:lnTo>
                  <a:pt x="0" y="11411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10800000">
            <a:off x="11077229" y="3068415"/>
            <a:ext cx="5598333" cy="5598333"/>
          </a:xfrm>
          <a:custGeom>
            <a:avLst/>
            <a:gdLst/>
            <a:ahLst/>
            <a:cxnLst/>
            <a:rect l="l" t="t" r="r" b="b"/>
            <a:pathLst>
              <a:path w="5598333" h="5598333">
                <a:moveTo>
                  <a:pt x="0" y="0"/>
                </a:moveTo>
                <a:lnTo>
                  <a:pt x="5598334" y="0"/>
                </a:lnTo>
                <a:lnTo>
                  <a:pt x="5598334" y="5598333"/>
                </a:lnTo>
                <a:lnTo>
                  <a:pt x="0" y="55983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1028700" y="1141946"/>
            <a:ext cx="9034605" cy="1755020"/>
          </a:xfrm>
          <a:prstGeom prst="rect">
            <a:avLst/>
          </a:prstGeom>
        </p:spPr>
        <p:txBody>
          <a:bodyPr lIns="0" tIns="0" rIns="0" bIns="0" rtlCol="0" anchor="t">
            <a:spAutoFit/>
          </a:bodyPr>
          <a:lstStyle/>
          <a:p>
            <a:pPr algn="l">
              <a:lnSpc>
                <a:spcPts val="13237"/>
              </a:lnSpc>
            </a:pPr>
            <a:r>
              <a:rPr lang="en-US" sz="12851">
                <a:solidFill>
                  <a:srgbClr val="D6CFF5"/>
                </a:solidFill>
                <a:latin typeface="TT Mussels"/>
                <a:ea typeface="TT Mussels"/>
                <a:cs typeface="TT Mussels"/>
                <a:sym typeface="TT Mussels"/>
              </a:rPr>
              <a:t>CREATIVE</a:t>
            </a:r>
          </a:p>
        </p:txBody>
      </p:sp>
      <p:sp>
        <p:nvSpPr>
          <p:cNvPr id="9" name="TextBox 9"/>
          <p:cNvSpPr txBox="1"/>
          <p:nvPr/>
        </p:nvSpPr>
        <p:spPr>
          <a:xfrm>
            <a:off x="3484586" y="5580110"/>
            <a:ext cx="10219755" cy="1755020"/>
          </a:xfrm>
          <a:prstGeom prst="rect">
            <a:avLst/>
          </a:prstGeom>
        </p:spPr>
        <p:txBody>
          <a:bodyPr lIns="0" tIns="0" rIns="0" bIns="0" rtlCol="0" anchor="t">
            <a:spAutoFit/>
          </a:bodyPr>
          <a:lstStyle/>
          <a:p>
            <a:pPr algn="l">
              <a:lnSpc>
                <a:spcPts val="13237"/>
              </a:lnSpc>
            </a:pPr>
            <a:r>
              <a:rPr lang="en-US" sz="12851">
                <a:solidFill>
                  <a:srgbClr val="D6CFF5"/>
                </a:solidFill>
                <a:latin typeface="TT Mussels"/>
                <a:ea typeface="TT Mussels"/>
                <a:cs typeface="TT Mussels"/>
                <a:sym typeface="TT Mussels"/>
              </a:rPr>
              <a:t>CONCEPT</a:t>
            </a:r>
          </a:p>
        </p:txBody>
      </p:sp>
      <p:sp>
        <p:nvSpPr>
          <p:cNvPr id="10" name="TextBox 10"/>
          <p:cNvSpPr txBox="1"/>
          <p:nvPr/>
        </p:nvSpPr>
        <p:spPr>
          <a:xfrm>
            <a:off x="10267950" y="1121317"/>
            <a:ext cx="6407613" cy="1237403"/>
          </a:xfrm>
          <a:prstGeom prst="rect">
            <a:avLst/>
          </a:prstGeom>
        </p:spPr>
        <p:txBody>
          <a:bodyPr lIns="0" tIns="0" rIns="0" bIns="0" rtlCol="0" anchor="t">
            <a:spAutoFit/>
          </a:bodyPr>
          <a:lstStyle/>
          <a:p>
            <a:pPr algn="l">
              <a:lnSpc>
                <a:spcPts val="3326"/>
              </a:lnSpc>
            </a:pPr>
            <a:r>
              <a:rPr lang="en-US" sz="2079" spc="49">
                <a:solidFill>
                  <a:srgbClr val="D6CFF5"/>
                </a:solidFill>
                <a:latin typeface="TT Chocolates"/>
                <a:ea typeface="TT Chocolates"/>
                <a:cs typeface="TT Chocolates"/>
                <a:sym typeface="TT Chocolates"/>
              </a:rPr>
              <a:t>Our creative concept, "Design Studio," encapsulates our vision using phychographics, and our voice to conviegh our message.</a:t>
            </a:r>
          </a:p>
        </p:txBody>
      </p:sp>
      <p:sp>
        <p:nvSpPr>
          <p:cNvPr id="11" name="TextBox 11"/>
          <p:cNvSpPr txBox="1"/>
          <p:nvPr/>
        </p:nvSpPr>
        <p:spPr>
          <a:xfrm>
            <a:off x="1028700" y="7249405"/>
            <a:ext cx="9699996" cy="1655445"/>
          </a:xfrm>
          <a:prstGeom prst="rect">
            <a:avLst/>
          </a:prstGeom>
        </p:spPr>
        <p:txBody>
          <a:bodyPr lIns="0" tIns="0" rIns="0" bIns="0" rtlCol="0" anchor="t">
            <a:spAutoFit/>
          </a:bodyPr>
          <a:lstStyle/>
          <a:p>
            <a:pPr algn="l">
              <a:lnSpc>
                <a:spcPts val="3360"/>
              </a:lnSpc>
            </a:pPr>
            <a:r>
              <a:rPr lang="en-US" sz="2100" spc="50">
                <a:solidFill>
                  <a:srgbClr val="D6CFF5"/>
                </a:solidFill>
                <a:latin typeface="TT Chocolates"/>
                <a:ea typeface="TT Chocolates"/>
                <a:cs typeface="TT Chocolates"/>
                <a:sym typeface="TT Chocolates"/>
              </a:rPr>
              <a:t>The goal is to utilize psychographics and our rich heritage to craft a narrative that connects deeply with our audience. By showcasing our products and services as both innovative and rooted in tradition, we aim to inspire trust, loyalty, and a lasting sense of connection.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1028700" y="1323975"/>
            <a:ext cx="5160415" cy="2508549"/>
          </a:xfrm>
          <a:prstGeom prst="rect">
            <a:avLst/>
          </a:prstGeom>
        </p:spPr>
        <p:txBody>
          <a:bodyPr lIns="0" tIns="0" rIns="0" bIns="0" rtlCol="0" anchor="t">
            <a:spAutoFit/>
          </a:bodyPr>
          <a:lstStyle/>
          <a:p>
            <a:pPr algn="l">
              <a:lnSpc>
                <a:spcPts val="19030"/>
              </a:lnSpc>
            </a:pPr>
            <a:r>
              <a:rPr lang="en-US" sz="18476">
                <a:solidFill>
                  <a:srgbClr val="D6CFF5"/>
                </a:solidFill>
                <a:latin typeface="TT Mussels"/>
                <a:ea typeface="TT Mussels"/>
                <a:cs typeface="TT Mussels"/>
                <a:sym typeface="TT Mussels"/>
              </a:rPr>
              <a:t>KEY</a:t>
            </a:r>
          </a:p>
        </p:txBody>
      </p:sp>
      <p:sp>
        <p:nvSpPr>
          <p:cNvPr id="3" name="TextBox 3"/>
          <p:cNvSpPr txBox="1"/>
          <p:nvPr/>
        </p:nvSpPr>
        <p:spPr>
          <a:xfrm>
            <a:off x="5623960" y="3048935"/>
            <a:ext cx="11635340" cy="2294060"/>
          </a:xfrm>
          <a:prstGeom prst="rect">
            <a:avLst/>
          </a:prstGeom>
        </p:spPr>
        <p:txBody>
          <a:bodyPr lIns="0" tIns="0" rIns="0" bIns="0" rtlCol="0" anchor="t">
            <a:spAutoFit/>
          </a:bodyPr>
          <a:lstStyle/>
          <a:p>
            <a:pPr algn="r">
              <a:lnSpc>
                <a:spcPts val="17384"/>
              </a:lnSpc>
            </a:pPr>
            <a:r>
              <a:rPr lang="en-US" sz="16878">
                <a:solidFill>
                  <a:srgbClr val="D6CFF5"/>
                </a:solidFill>
                <a:latin typeface="TT Mussels"/>
                <a:ea typeface="TT Mussels"/>
                <a:cs typeface="TT Mussels"/>
                <a:sym typeface="TT Mussels"/>
              </a:rPr>
              <a:t>MESSAGES</a:t>
            </a:r>
          </a:p>
        </p:txBody>
      </p:sp>
      <p:grpSp>
        <p:nvGrpSpPr>
          <p:cNvPr id="4" name="Group 4"/>
          <p:cNvGrpSpPr/>
          <p:nvPr/>
        </p:nvGrpSpPr>
        <p:grpSpPr>
          <a:xfrm>
            <a:off x="9970344" y="1907041"/>
            <a:ext cx="3339016" cy="777361"/>
            <a:chOff x="0" y="0"/>
            <a:chExt cx="775831" cy="180622"/>
          </a:xfrm>
        </p:grpSpPr>
        <p:sp>
          <p:nvSpPr>
            <p:cNvPr id="5" name="Freeform 5"/>
            <p:cNvSpPr/>
            <p:nvPr/>
          </p:nvSpPr>
          <p:spPr>
            <a:xfrm>
              <a:off x="0" y="0"/>
              <a:ext cx="775831" cy="180622"/>
            </a:xfrm>
            <a:custGeom>
              <a:avLst/>
              <a:gdLst/>
              <a:ahLst/>
              <a:cxnLst/>
              <a:rect l="l" t="t" r="r" b="b"/>
              <a:pathLst>
                <a:path w="775831" h="180622">
                  <a:moveTo>
                    <a:pt x="90311" y="0"/>
                  </a:moveTo>
                  <a:lnTo>
                    <a:pt x="685519" y="0"/>
                  </a:lnTo>
                  <a:cubicBezTo>
                    <a:pt x="709471" y="0"/>
                    <a:pt x="732442" y="9515"/>
                    <a:pt x="749379" y="26452"/>
                  </a:cubicBezTo>
                  <a:cubicBezTo>
                    <a:pt x="766316" y="43388"/>
                    <a:pt x="775831" y="66359"/>
                    <a:pt x="775831" y="90311"/>
                  </a:cubicBezTo>
                  <a:lnTo>
                    <a:pt x="775831" y="90311"/>
                  </a:lnTo>
                  <a:cubicBezTo>
                    <a:pt x="775831" y="114263"/>
                    <a:pt x="766316" y="137234"/>
                    <a:pt x="749379" y="154171"/>
                  </a:cubicBezTo>
                  <a:cubicBezTo>
                    <a:pt x="732442" y="171107"/>
                    <a:pt x="709471" y="180622"/>
                    <a:pt x="685519" y="180622"/>
                  </a:cubicBezTo>
                  <a:lnTo>
                    <a:pt x="90311" y="180622"/>
                  </a:lnTo>
                  <a:cubicBezTo>
                    <a:pt x="66359" y="180622"/>
                    <a:pt x="43388" y="171107"/>
                    <a:pt x="26452" y="154171"/>
                  </a:cubicBezTo>
                  <a:cubicBezTo>
                    <a:pt x="9515" y="137234"/>
                    <a:pt x="0" y="114263"/>
                    <a:pt x="0" y="90311"/>
                  </a:cubicBezTo>
                  <a:lnTo>
                    <a:pt x="0" y="90311"/>
                  </a:lnTo>
                  <a:cubicBezTo>
                    <a:pt x="0" y="66359"/>
                    <a:pt x="9515" y="43388"/>
                    <a:pt x="26452" y="26452"/>
                  </a:cubicBezTo>
                  <a:cubicBezTo>
                    <a:pt x="43388" y="9515"/>
                    <a:pt x="66359" y="0"/>
                    <a:pt x="90311" y="0"/>
                  </a:cubicBezTo>
                  <a:close/>
                </a:path>
              </a:pathLst>
            </a:custGeom>
            <a:solidFill>
              <a:srgbClr val="000000">
                <a:alpha val="0"/>
              </a:srgbClr>
            </a:solidFill>
            <a:ln w="19050" cap="rnd">
              <a:solidFill>
                <a:srgbClr val="D6CFF5"/>
              </a:solidFill>
              <a:prstDash val="solid"/>
              <a:round/>
            </a:ln>
          </p:spPr>
          <p:txBody>
            <a:bodyPr/>
            <a:lstStyle/>
            <a:p>
              <a:endParaRPr lang="en-US"/>
            </a:p>
          </p:txBody>
        </p:sp>
        <p:sp>
          <p:nvSpPr>
            <p:cNvPr id="6" name="TextBox 6"/>
            <p:cNvSpPr txBox="1"/>
            <p:nvPr/>
          </p:nvSpPr>
          <p:spPr>
            <a:xfrm>
              <a:off x="0" y="-85725"/>
              <a:ext cx="775831" cy="266347"/>
            </a:xfrm>
            <a:prstGeom prst="rect">
              <a:avLst/>
            </a:prstGeom>
          </p:spPr>
          <p:txBody>
            <a:bodyPr lIns="50800" tIns="50800" rIns="50800" bIns="50800" rtlCol="0" anchor="ctr"/>
            <a:lstStyle/>
            <a:p>
              <a:pPr algn="ctr">
                <a:lnSpc>
                  <a:spcPts val="3326"/>
                </a:lnSpc>
              </a:pPr>
              <a:endParaRPr/>
            </a:p>
          </p:txBody>
        </p:sp>
      </p:grpSp>
      <p:grpSp>
        <p:nvGrpSpPr>
          <p:cNvPr id="7" name="Group 7"/>
          <p:cNvGrpSpPr/>
          <p:nvPr/>
        </p:nvGrpSpPr>
        <p:grpSpPr>
          <a:xfrm>
            <a:off x="6020404" y="1907041"/>
            <a:ext cx="3339016" cy="777361"/>
            <a:chOff x="0" y="0"/>
            <a:chExt cx="775831" cy="180622"/>
          </a:xfrm>
        </p:grpSpPr>
        <p:sp>
          <p:nvSpPr>
            <p:cNvPr id="8" name="Freeform 8"/>
            <p:cNvSpPr/>
            <p:nvPr/>
          </p:nvSpPr>
          <p:spPr>
            <a:xfrm>
              <a:off x="0" y="0"/>
              <a:ext cx="775831" cy="180622"/>
            </a:xfrm>
            <a:custGeom>
              <a:avLst/>
              <a:gdLst/>
              <a:ahLst/>
              <a:cxnLst/>
              <a:rect l="l" t="t" r="r" b="b"/>
              <a:pathLst>
                <a:path w="775831" h="180622">
                  <a:moveTo>
                    <a:pt x="90311" y="0"/>
                  </a:moveTo>
                  <a:lnTo>
                    <a:pt x="685519" y="0"/>
                  </a:lnTo>
                  <a:cubicBezTo>
                    <a:pt x="709471" y="0"/>
                    <a:pt x="732442" y="9515"/>
                    <a:pt x="749379" y="26452"/>
                  </a:cubicBezTo>
                  <a:cubicBezTo>
                    <a:pt x="766316" y="43388"/>
                    <a:pt x="775831" y="66359"/>
                    <a:pt x="775831" y="90311"/>
                  </a:cubicBezTo>
                  <a:lnTo>
                    <a:pt x="775831" y="90311"/>
                  </a:lnTo>
                  <a:cubicBezTo>
                    <a:pt x="775831" y="114263"/>
                    <a:pt x="766316" y="137234"/>
                    <a:pt x="749379" y="154171"/>
                  </a:cubicBezTo>
                  <a:cubicBezTo>
                    <a:pt x="732442" y="171107"/>
                    <a:pt x="709471" y="180622"/>
                    <a:pt x="685519" y="180622"/>
                  </a:cubicBezTo>
                  <a:lnTo>
                    <a:pt x="90311" y="180622"/>
                  </a:lnTo>
                  <a:cubicBezTo>
                    <a:pt x="66359" y="180622"/>
                    <a:pt x="43388" y="171107"/>
                    <a:pt x="26452" y="154171"/>
                  </a:cubicBezTo>
                  <a:cubicBezTo>
                    <a:pt x="9515" y="137234"/>
                    <a:pt x="0" y="114263"/>
                    <a:pt x="0" y="90311"/>
                  </a:cubicBezTo>
                  <a:lnTo>
                    <a:pt x="0" y="90311"/>
                  </a:lnTo>
                  <a:cubicBezTo>
                    <a:pt x="0" y="66359"/>
                    <a:pt x="9515" y="43388"/>
                    <a:pt x="26452" y="26452"/>
                  </a:cubicBezTo>
                  <a:cubicBezTo>
                    <a:pt x="43388" y="9515"/>
                    <a:pt x="66359" y="0"/>
                    <a:pt x="90311" y="0"/>
                  </a:cubicBezTo>
                  <a:close/>
                </a:path>
              </a:pathLst>
            </a:custGeom>
            <a:solidFill>
              <a:srgbClr val="000000">
                <a:alpha val="0"/>
              </a:srgbClr>
            </a:solidFill>
            <a:ln w="19050" cap="rnd">
              <a:solidFill>
                <a:srgbClr val="D6CFF5"/>
              </a:solidFill>
              <a:prstDash val="solid"/>
              <a:round/>
            </a:ln>
          </p:spPr>
          <p:txBody>
            <a:bodyPr/>
            <a:lstStyle/>
            <a:p>
              <a:endParaRPr lang="en-US"/>
            </a:p>
          </p:txBody>
        </p:sp>
        <p:sp>
          <p:nvSpPr>
            <p:cNvPr id="9" name="TextBox 9"/>
            <p:cNvSpPr txBox="1"/>
            <p:nvPr/>
          </p:nvSpPr>
          <p:spPr>
            <a:xfrm>
              <a:off x="0" y="-85725"/>
              <a:ext cx="775831" cy="266347"/>
            </a:xfrm>
            <a:prstGeom prst="rect">
              <a:avLst/>
            </a:prstGeom>
          </p:spPr>
          <p:txBody>
            <a:bodyPr lIns="50800" tIns="50800" rIns="50800" bIns="50800" rtlCol="0" anchor="ctr"/>
            <a:lstStyle/>
            <a:p>
              <a:pPr algn="ctr">
                <a:lnSpc>
                  <a:spcPts val="3326"/>
                </a:lnSpc>
              </a:pPr>
              <a:endParaRPr/>
            </a:p>
          </p:txBody>
        </p:sp>
      </p:grpSp>
      <p:sp>
        <p:nvSpPr>
          <p:cNvPr id="10" name="TextBox 10"/>
          <p:cNvSpPr txBox="1"/>
          <p:nvPr/>
        </p:nvSpPr>
        <p:spPr>
          <a:xfrm>
            <a:off x="10335275" y="2032331"/>
            <a:ext cx="2609155" cy="441056"/>
          </a:xfrm>
          <a:prstGeom prst="rect">
            <a:avLst/>
          </a:prstGeom>
        </p:spPr>
        <p:txBody>
          <a:bodyPr lIns="0" tIns="0" rIns="0" bIns="0" rtlCol="0" anchor="t">
            <a:spAutoFit/>
          </a:bodyPr>
          <a:lstStyle/>
          <a:p>
            <a:pPr algn="ctr">
              <a:lnSpc>
                <a:spcPts val="3770"/>
              </a:lnSpc>
            </a:pPr>
            <a:r>
              <a:rPr lang="en-US" sz="2356" spc="56">
                <a:solidFill>
                  <a:srgbClr val="D6CFF5"/>
                </a:solidFill>
                <a:latin typeface="TT Chocolates"/>
                <a:ea typeface="TT Chocolates"/>
                <a:cs typeface="TT Chocolates"/>
                <a:sym typeface="TT Chocolates"/>
              </a:rPr>
              <a:t>TRUSTWORTHY</a:t>
            </a:r>
          </a:p>
        </p:txBody>
      </p:sp>
      <p:grpSp>
        <p:nvGrpSpPr>
          <p:cNvPr id="11" name="Group 11"/>
          <p:cNvGrpSpPr/>
          <p:nvPr/>
        </p:nvGrpSpPr>
        <p:grpSpPr>
          <a:xfrm>
            <a:off x="13920284" y="1907041"/>
            <a:ext cx="3339016" cy="777361"/>
            <a:chOff x="0" y="0"/>
            <a:chExt cx="775831" cy="180622"/>
          </a:xfrm>
        </p:grpSpPr>
        <p:sp>
          <p:nvSpPr>
            <p:cNvPr id="12" name="Freeform 12"/>
            <p:cNvSpPr/>
            <p:nvPr/>
          </p:nvSpPr>
          <p:spPr>
            <a:xfrm>
              <a:off x="0" y="0"/>
              <a:ext cx="775831" cy="180622"/>
            </a:xfrm>
            <a:custGeom>
              <a:avLst/>
              <a:gdLst/>
              <a:ahLst/>
              <a:cxnLst/>
              <a:rect l="l" t="t" r="r" b="b"/>
              <a:pathLst>
                <a:path w="775831" h="180622">
                  <a:moveTo>
                    <a:pt x="90311" y="0"/>
                  </a:moveTo>
                  <a:lnTo>
                    <a:pt x="685519" y="0"/>
                  </a:lnTo>
                  <a:cubicBezTo>
                    <a:pt x="709471" y="0"/>
                    <a:pt x="732442" y="9515"/>
                    <a:pt x="749379" y="26452"/>
                  </a:cubicBezTo>
                  <a:cubicBezTo>
                    <a:pt x="766316" y="43388"/>
                    <a:pt x="775831" y="66359"/>
                    <a:pt x="775831" y="90311"/>
                  </a:cubicBezTo>
                  <a:lnTo>
                    <a:pt x="775831" y="90311"/>
                  </a:lnTo>
                  <a:cubicBezTo>
                    <a:pt x="775831" y="114263"/>
                    <a:pt x="766316" y="137234"/>
                    <a:pt x="749379" y="154171"/>
                  </a:cubicBezTo>
                  <a:cubicBezTo>
                    <a:pt x="732442" y="171107"/>
                    <a:pt x="709471" y="180622"/>
                    <a:pt x="685519" y="180622"/>
                  </a:cubicBezTo>
                  <a:lnTo>
                    <a:pt x="90311" y="180622"/>
                  </a:lnTo>
                  <a:cubicBezTo>
                    <a:pt x="66359" y="180622"/>
                    <a:pt x="43388" y="171107"/>
                    <a:pt x="26452" y="154171"/>
                  </a:cubicBezTo>
                  <a:cubicBezTo>
                    <a:pt x="9515" y="137234"/>
                    <a:pt x="0" y="114263"/>
                    <a:pt x="0" y="90311"/>
                  </a:cubicBezTo>
                  <a:lnTo>
                    <a:pt x="0" y="90311"/>
                  </a:lnTo>
                  <a:cubicBezTo>
                    <a:pt x="0" y="66359"/>
                    <a:pt x="9515" y="43388"/>
                    <a:pt x="26452" y="26452"/>
                  </a:cubicBezTo>
                  <a:cubicBezTo>
                    <a:pt x="43388" y="9515"/>
                    <a:pt x="66359" y="0"/>
                    <a:pt x="90311" y="0"/>
                  </a:cubicBezTo>
                  <a:close/>
                </a:path>
              </a:pathLst>
            </a:custGeom>
            <a:solidFill>
              <a:srgbClr val="000000">
                <a:alpha val="0"/>
              </a:srgbClr>
            </a:solidFill>
            <a:ln w="19050" cap="rnd">
              <a:solidFill>
                <a:srgbClr val="D6CFF5"/>
              </a:solidFill>
              <a:prstDash val="solid"/>
              <a:round/>
            </a:ln>
          </p:spPr>
          <p:txBody>
            <a:bodyPr/>
            <a:lstStyle/>
            <a:p>
              <a:endParaRPr lang="en-US"/>
            </a:p>
          </p:txBody>
        </p:sp>
        <p:sp>
          <p:nvSpPr>
            <p:cNvPr id="13" name="TextBox 13"/>
            <p:cNvSpPr txBox="1"/>
            <p:nvPr/>
          </p:nvSpPr>
          <p:spPr>
            <a:xfrm>
              <a:off x="0" y="-85725"/>
              <a:ext cx="775831" cy="266347"/>
            </a:xfrm>
            <a:prstGeom prst="rect">
              <a:avLst/>
            </a:prstGeom>
          </p:spPr>
          <p:txBody>
            <a:bodyPr lIns="50800" tIns="50800" rIns="50800" bIns="50800" rtlCol="0" anchor="ctr"/>
            <a:lstStyle/>
            <a:p>
              <a:pPr algn="ctr">
                <a:lnSpc>
                  <a:spcPts val="3326"/>
                </a:lnSpc>
              </a:pPr>
              <a:endParaRPr/>
            </a:p>
          </p:txBody>
        </p:sp>
      </p:grpSp>
      <p:sp>
        <p:nvSpPr>
          <p:cNvPr id="14" name="TextBox 14"/>
          <p:cNvSpPr txBox="1"/>
          <p:nvPr/>
        </p:nvSpPr>
        <p:spPr>
          <a:xfrm>
            <a:off x="13944835" y="2032331"/>
            <a:ext cx="3289914" cy="441056"/>
          </a:xfrm>
          <a:prstGeom prst="rect">
            <a:avLst/>
          </a:prstGeom>
        </p:spPr>
        <p:txBody>
          <a:bodyPr lIns="0" tIns="0" rIns="0" bIns="0" rtlCol="0" anchor="t">
            <a:spAutoFit/>
          </a:bodyPr>
          <a:lstStyle/>
          <a:p>
            <a:pPr algn="ctr">
              <a:lnSpc>
                <a:spcPts val="3770"/>
              </a:lnSpc>
            </a:pPr>
            <a:r>
              <a:rPr lang="en-US" sz="2356" spc="56">
                <a:solidFill>
                  <a:srgbClr val="D6CFF5"/>
                </a:solidFill>
                <a:latin typeface="TT Chocolates"/>
                <a:ea typeface="TT Chocolates"/>
                <a:cs typeface="TT Chocolates"/>
                <a:sym typeface="TT Chocolates"/>
              </a:rPr>
              <a:t>FREEDOM</a:t>
            </a:r>
          </a:p>
        </p:txBody>
      </p:sp>
      <p:sp>
        <p:nvSpPr>
          <p:cNvPr id="15" name="TextBox 15"/>
          <p:cNvSpPr txBox="1"/>
          <p:nvPr/>
        </p:nvSpPr>
        <p:spPr>
          <a:xfrm>
            <a:off x="6381031" y="2032331"/>
            <a:ext cx="2617763" cy="441056"/>
          </a:xfrm>
          <a:prstGeom prst="rect">
            <a:avLst/>
          </a:prstGeom>
        </p:spPr>
        <p:txBody>
          <a:bodyPr lIns="0" tIns="0" rIns="0" bIns="0" rtlCol="0" anchor="t">
            <a:spAutoFit/>
          </a:bodyPr>
          <a:lstStyle/>
          <a:p>
            <a:pPr algn="ctr">
              <a:lnSpc>
                <a:spcPts val="3770"/>
              </a:lnSpc>
            </a:pPr>
            <a:r>
              <a:rPr lang="en-US" sz="2356" spc="56">
                <a:solidFill>
                  <a:srgbClr val="D6CFF5"/>
                </a:solidFill>
                <a:latin typeface="TT Chocolates"/>
                <a:ea typeface="TT Chocolates"/>
                <a:cs typeface="TT Chocolates"/>
                <a:sym typeface="TT Chocolates"/>
              </a:rPr>
              <a:t>PEACE OF MIND</a:t>
            </a:r>
          </a:p>
        </p:txBody>
      </p:sp>
      <p:sp>
        <p:nvSpPr>
          <p:cNvPr id="16" name="TextBox 16"/>
          <p:cNvSpPr txBox="1"/>
          <p:nvPr/>
        </p:nvSpPr>
        <p:spPr>
          <a:xfrm>
            <a:off x="1028694" y="5352520"/>
            <a:ext cx="8545227" cy="1894628"/>
          </a:xfrm>
          <a:prstGeom prst="rect">
            <a:avLst/>
          </a:prstGeom>
        </p:spPr>
        <p:txBody>
          <a:bodyPr lIns="0" tIns="0" rIns="0" bIns="0" rtlCol="0" anchor="t">
            <a:spAutoFit/>
          </a:bodyPr>
          <a:lstStyle/>
          <a:p>
            <a:pPr algn="l">
              <a:lnSpc>
                <a:spcPts val="3326"/>
              </a:lnSpc>
            </a:pPr>
            <a:r>
              <a:rPr lang="en-US" sz="2079" spc="49">
                <a:solidFill>
                  <a:srgbClr val="D6CFF5"/>
                </a:solidFill>
                <a:latin typeface="TT Chocolates"/>
                <a:ea typeface="TT Chocolates"/>
                <a:cs typeface="TT Chocolates"/>
                <a:sym typeface="TT Chocolates"/>
              </a:rPr>
              <a:t>Our key messages - Peace of Mind, Trustworthy, Freedom, and Innovative - encapsulate the essence of True Sky.</a:t>
            </a:r>
          </a:p>
          <a:p>
            <a:pPr algn="l">
              <a:lnSpc>
                <a:spcPts val="1920"/>
              </a:lnSpc>
            </a:pPr>
            <a:endParaRPr lang="en-US" sz="2079" spc="49">
              <a:solidFill>
                <a:srgbClr val="D6CFF5"/>
              </a:solidFill>
              <a:latin typeface="TT Chocolates"/>
              <a:ea typeface="TT Chocolates"/>
              <a:cs typeface="TT Chocolates"/>
              <a:sym typeface="TT Chocolates"/>
            </a:endParaRPr>
          </a:p>
          <a:p>
            <a:pPr algn="l">
              <a:lnSpc>
                <a:spcPts val="3326"/>
              </a:lnSpc>
            </a:pPr>
            <a:r>
              <a:rPr lang="en-US" sz="2079" spc="49">
                <a:solidFill>
                  <a:srgbClr val="D6CFF5"/>
                </a:solidFill>
                <a:latin typeface="TT Chocolates"/>
                <a:ea typeface="TT Chocolates"/>
                <a:cs typeface="TT Chocolates"/>
                <a:sym typeface="TT Chocolates"/>
              </a:rPr>
              <a:t>We aim to convey these messages effectively through our marketing and design endeavors. We can do so with using psychographics.</a:t>
            </a:r>
          </a:p>
        </p:txBody>
      </p:sp>
      <p:sp>
        <p:nvSpPr>
          <p:cNvPr id="17" name="AutoShape 17"/>
          <p:cNvSpPr/>
          <p:nvPr/>
        </p:nvSpPr>
        <p:spPr>
          <a:xfrm flipH="1">
            <a:off x="8343912" y="9267825"/>
            <a:ext cx="8890837" cy="0"/>
          </a:xfrm>
          <a:prstGeom prst="line">
            <a:avLst/>
          </a:prstGeom>
          <a:ln w="19050" cap="flat">
            <a:solidFill>
              <a:srgbClr val="D6CFF5"/>
            </a:solidFill>
            <a:prstDash val="solid"/>
            <a:headEnd type="none" w="sm" len="sm"/>
            <a:tailEnd type="none" w="sm" len="sm"/>
          </a:ln>
        </p:spPr>
        <p:txBody>
          <a:bodyPr/>
          <a:lstStyle/>
          <a:p>
            <a:endParaRPr lang="en-US"/>
          </a:p>
        </p:txBody>
      </p:sp>
      <p:grpSp>
        <p:nvGrpSpPr>
          <p:cNvPr id="18" name="Group 18"/>
          <p:cNvGrpSpPr/>
          <p:nvPr/>
        </p:nvGrpSpPr>
        <p:grpSpPr>
          <a:xfrm>
            <a:off x="11284794" y="5143500"/>
            <a:ext cx="5990965" cy="5143500"/>
            <a:chOff x="0" y="0"/>
            <a:chExt cx="7987954" cy="6858000"/>
          </a:xfrm>
        </p:grpSpPr>
        <p:pic>
          <p:nvPicPr>
            <p:cNvPr id="19" name="Picture 19"/>
            <p:cNvPicPr>
              <a:picLocks noChangeAspect="1"/>
            </p:cNvPicPr>
            <p:nvPr/>
          </p:nvPicPr>
          <p:blipFill>
            <a:blip r:embed="rId2"/>
            <a:srcRect l="10094" t="23406"/>
            <a:stretch>
              <a:fillRect/>
            </a:stretch>
          </p:blipFill>
          <p:spPr>
            <a:xfrm>
              <a:off x="0" y="0"/>
              <a:ext cx="7987954" cy="6858000"/>
            </a:xfrm>
            <a:prstGeom prst="rect">
              <a:avLst/>
            </a:prstGeom>
          </p:spPr>
        </p:pic>
      </p:grpSp>
      <p:grpSp>
        <p:nvGrpSpPr>
          <p:cNvPr id="20" name="Group 20"/>
          <p:cNvGrpSpPr/>
          <p:nvPr/>
        </p:nvGrpSpPr>
        <p:grpSpPr>
          <a:xfrm>
            <a:off x="1028700" y="7505663"/>
            <a:ext cx="7305415" cy="2781337"/>
            <a:chOff x="0" y="0"/>
            <a:chExt cx="9740554" cy="3708450"/>
          </a:xfrm>
        </p:grpSpPr>
        <p:pic>
          <p:nvPicPr>
            <p:cNvPr id="21" name="Picture 21"/>
            <p:cNvPicPr>
              <a:picLocks noChangeAspect="1"/>
            </p:cNvPicPr>
            <p:nvPr/>
          </p:nvPicPr>
          <p:blipFill>
            <a:blip r:embed="rId3"/>
            <a:srcRect t="5446" b="40585"/>
            <a:stretch>
              <a:fillRect/>
            </a:stretch>
          </p:blipFill>
          <p:spPr>
            <a:xfrm>
              <a:off x="0" y="0"/>
              <a:ext cx="9740554" cy="3708450"/>
            </a:xfrm>
            <a:prstGeom prst="rect">
              <a:avLst/>
            </a:prstGeom>
          </p:spPr>
        </p:pic>
      </p:grpSp>
      <p:sp>
        <p:nvSpPr>
          <p:cNvPr id="22" name="AutoShape 22"/>
          <p:cNvSpPr/>
          <p:nvPr/>
        </p:nvSpPr>
        <p:spPr>
          <a:xfrm flipH="1">
            <a:off x="1028700" y="1028700"/>
            <a:ext cx="16206049" cy="9525"/>
          </a:xfrm>
          <a:prstGeom prst="line">
            <a:avLst/>
          </a:prstGeom>
          <a:ln w="19050" cap="flat">
            <a:solidFill>
              <a:srgbClr val="D6CFF5"/>
            </a:solidFill>
            <a:prstDash val="solid"/>
            <a:headEnd type="none" w="sm" len="sm"/>
            <a:tailEnd type="none" w="sm" len="sm"/>
          </a:ln>
        </p:spPr>
        <p:txBody>
          <a:bodyPr/>
          <a:lstStyle/>
          <a:p>
            <a:endParaRPr lang="en-US"/>
          </a:p>
        </p:txBody>
      </p:sp>
      <p:sp>
        <p:nvSpPr>
          <p:cNvPr id="23" name="AutoShape 23"/>
          <p:cNvSpPr/>
          <p:nvPr/>
        </p:nvSpPr>
        <p:spPr>
          <a:xfrm flipH="1">
            <a:off x="-261974" y="4652543"/>
            <a:ext cx="3785557" cy="0"/>
          </a:xfrm>
          <a:prstGeom prst="line">
            <a:avLst/>
          </a:prstGeom>
          <a:ln w="19050" cap="flat">
            <a:solidFill>
              <a:srgbClr val="D6CFF5"/>
            </a:solidFill>
            <a:prstDash val="solid"/>
            <a:headEnd type="none" w="sm" len="sm"/>
            <a:tailEnd type="none" w="sm" len="sm"/>
          </a:ln>
        </p:spPr>
        <p:txBody>
          <a:bodyPr/>
          <a:lstStyle/>
          <a:p>
            <a:endParaRPr lang="en-US"/>
          </a:p>
        </p:txBody>
      </p:sp>
      <p:sp>
        <p:nvSpPr>
          <p:cNvPr id="24" name="Freeform 24"/>
          <p:cNvSpPr/>
          <p:nvPr/>
        </p:nvSpPr>
        <p:spPr>
          <a:xfrm>
            <a:off x="4534992" y="3321852"/>
            <a:ext cx="1485412" cy="1485412"/>
          </a:xfrm>
          <a:custGeom>
            <a:avLst/>
            <a:gdLst/>
            <a:ahLst/>
            <a:cxnLst/>
            <a:rect l="l" t="t" r="r" b="b"/>
            <a:pathLst>
              <a:path w="1485412" h="1485412">
                <a:moveTo>
                  <a:pt x="0" y="0"/>
                </a:moveTo>
                <a:lnTo>
                  <a:pt x="1485412" y="0"/>
                </a:lnTo>
                <a:lnTo>
                  <a:pt x="1485412" y="1485411"/>
                </a:lnTo>
                <a:lnTo>
                  <a:pt x="0" y="14854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AutoShape 3"/>
          <p:cNvSpPr/>
          <p:nvPr/>
        </p:nvSpPr>
        <p:spPr>
          <a:xfrm flipH="1">
            <a:off x="1873404" y="8374551"/>
            <a:ext cx="8039648" cy="0"/>
          </a:xfrm>
          <a:prstGeom prst="line">
            <a:avLst/>
          </a:prstGeom>
          <a:ln w="28575" cap="flat">
            <a:solidFill>
              <a:srgbClr val="D6CFF5"/>
            </a:solidFill>
            <a:prstDash val="solid"/>
            <a:headEnd type="none" w="sm" len="sm"/>
            <a:tailEnd type="none" w="sm" len="sm"/>
          </a:ln>
        </p:spPr>
        <p:txBody>
          <a:bodyPr/>
          <a:lstStyle/>
          <a:p>
            <a:endParaRPr lang="en-US"/>
          </a:p>
        </p:txBody>
      </p:sp>
      <p:sp>
        <p:nvSpPr>
          <p:cNvPr id="4" name="Freeform 4"/>
          <p:cNvSpPr/>
          <p:nvPr/>
        </p:nvSpPr>
        <p:spPr>
          <a:xfrm flipV="1">
            <a:off x="9334725" y="8679973"/>
            <a:ext cx="578327" cy="578327"/>
          </a:xfrm>
          <a:custGeom>
            <a:avLst/>
            <a:gdLst/>
            <a:ahLst/>
            <a:cxnLst/>
            <a:rect l="l" t="t" r="r" b="b"/>
            <a:pathLst>
              <a:path w="578327" h="578327">
                <a:moveTo>
                  <a:pt x="0" y="578327"/>
                </a:moveTo>
                <a:lnTo>
                  <a:pt x="578327" y="578327"/>
                </a:lnTo>
                <a:lnTo>
                  <a:pt x="578327" y="0"/>
                </a:lnTo>
                <a:lnTo>
                  <a:pt x="0" y="0"/>
                </a:lnTo>
                <a:lnTo>
                  <a:pt x="0" y="578327"/>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977542" y="716303"/>
            <a:ext cx="1246033" cy="1246033"/>
          </a:xfrm>
          <a:custGeom>
            <a:avLst/>
            <a:gdLst/>
            <a:ahLst/>
            <a:cxnLst/>
            <a:rect l="l" t="t" r="r" b="b"/>
            <a:pathLst>
              <a:path w="1246033" h="1246033">
                <a:moveTo>
                  <a:pt x="0" y="0"/>
                </a:moveTo>
                <a:lnTo>
                  <a:pt x="1246033" y="0"/>
                </a:lnTo>
                <a:lnTo>
                  <a:pt x="1246033" y="1246033"/>
                </a:lnTo>
                <a:lnTo>
                  <a:pt x="0" y="12460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4485752" y="3113966"/>
            <a:ext cx="2814952" cy="2814952"/>
          </a:xfrm>
          <a:custGeom>
            <a:avLst/>
            <a:gdLst/>
            <a:ahLst/>
            <a:cxnLst/>
            <a:rect l="l" t="t" r="r" b="b"/>
            <a:pathLst>
              <a:path w="2814952" h="2814952">
                <a:moveTo>
                  <a:pt x="0" y="0"/>
                </a:moveTo>
                <a:lnTo>
                  <a:pt x="2814952" y="0"/>
                </a:lnTo>
                <a:lnTo>
                  <a:pt x="2814952" y="2814952"/>
                </a:lnTo>
                <a:lnTo>
                  <a:pt x="0" y="2814952"/>
                </a:lnTo>
                <a:lnTo>
                  <a:pt x="0" y="0"/>
                </a:lnTo>
                <a:close/>
              </a:path>
            </a:pathLst>
          </a:custGeom>
          <a:blipFill>
            <a:blip r:embed="rId7"/>
            <a:stretch>
              <a:fillRect/>
            </a:stretch>
          </a:blipFill>
        </p:spPr>
        <p:txBody>
          <a:bodyPr/>
          <a:lstStyle/>
          <a:p>
            <a:endParaRPr lang="en-US"/>
          </a:p>
        </p:txBody>
      </p:sp>
      <p:grpSp>
        <p:nvGrpSpPr>
          <p:cNvPr id="7" name="Group 7"/>
          <p:cNvGrpSpPr>
            <a:grpSpLocks noChangeAspect="1"/>
          </p:cNvGrpSpPr>
          <p:nvPr/>
        </p:nvGrpSpPr>
        <p:grpSpPr>
          <a:xfrm>
            <a:off x="12392449" y="2520315"/>
            <a:ext cx="3585093" cy="7093722"/>
            <a:chOff x="0" y="0"/>
            <a:chExt cx="2620010" cy="5184140"/>
          </a:xfrm>
        </p:grpSpPr>
        <p:sp>
          <p:nvSpPr>
            <p:cNvPr id="8" name="Freeform 8"/>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9" name="Freeform 9"/>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8"/>
              <a:stretch>
                <a:fillRect l="-134" r="-134"/>
              </a:stretch>
            </a:blipFill>
          </p:spPr>
          <p:txBody>
            <a:bodyPr/>
            <a:lstStyle/>
            <a:p>
              <a:endParaRPr lang="en-US"/>
            </a:p>
          </p:txBody>
        </p:sp>
        <p:sp>
          <p:nvSpPr>
            <p:cNvPr id="10" name="Freeform 10"/>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txBody>
            <a:bodyPr/>
            <a:lstStyle/>
            <a:p>
              <a:endParaRPr lang="en-US"/>
            </a:p>
          </p:txBody>
        </p:sp>
        <p:sp>
          <p:nvSpPr>
            <p:cNvPr id="11" name="Freeform 11"/>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txBody>
            <a:bodyPr/>
            <a:lstStyle/>
            <a:p>
              <a:endParaRPr lang="en-US"/>
            </a:p>
          </p:txBody>
        </p:sp>
        <p:sp>
          <p:nvSpPr>
            <p:cNvPr id="12" name="Freeform 12"/>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txBody>
            <a:bodyPr/>
            <a:lstStyle/>
            <a:p>
              <a:endParaRPr lang="en-US"/>
            </a:p>
          </p:txBody>
        </p:sp>
        <p:sp>
          <p:nvSpPr>
            <p:cNvPr id="13" name="Freeform 13"/>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txBody>
            <a:bodyPr/>
            <a:lstStyle/>
            <a:p>
              <a:endParaRPr lang="en-US"/>
            </a:p>
          </p:txBody>
        </p:sp>
        <p:sp>
          <p:nvSpPr>
            <p:cNvPr id="14" name="Freeform 14"/>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txBody>
            <a:bodyPr/>
            <a:lstStyle/>
            <a:p>
              <a:endParaRPr lang="en-US"/>
            </a:p>
          </p:txBody>
        </p:sp>
        <p:sp>
          <p:nvSpPr>
            <p:cNvPr id="15" name="Freeform 15"/>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txBody>
            <a:bodyPr/>
            <a:lstStyle/>
            <a:p>
              <a:endParaRPr lang="en-US"/>
            </a:p>
          </p:txBody>
        </p:sp>
        <p:sp>
          <p:nvSpPr>
            <p:cNvPr id="16" name="Freeform 16"/>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txBody>
            <a:bodyPr/>
            <a:lstStyle/>
            <a:p>
              <a:endParaRPr lang="en-US"/>
            </a:p>
          </p:txBody>
        </p:sp>
      </p:grpSp>
      <p:sp>
        <p:nvSpPr>
          <p:cNvPr id="17" name="TextBox 17"/>
          <p:cNvSpPr txBox="1"/>
          <p:nvPr/>
        </p:nvSpPr>
        <p:spPr>
          <a:xfrm>
            <a:off x="1028700" y="535585"/>
            <a:ext cx="14349717" cy="1909893"/>
          </a:xfrm>
          <a:prstGeom prst="rect">
            <a:avLst/>
          </a:prstGeom>
        </p:spPr>
        <p:txBody>
          <a:bodyPr lIns="0" tIns="0" rIns="0" bIns="0" rtlCol="0" anchor="t">
            <a:spAutoFit/>
          </a:bodyPr>
          <a:lstStyle/>
          <a:p>
            <a:pPr algn="l">
              <a:lnSpc>
                <a:spcPts val="14334"/>
              </a:lnSpc>
            </a:pPr>
            <a:r>
              <a:rPr lang="en-US" sz="13916">
                <a:solidFill>
                  <a:srgbClr val="D6CFF5"/>
                </a:solidFill>
                <a:latin typeface="TT Mussels"/>
                <a:ea typeface="TT Mussels"/>
                <a:cs typeface="TT Mussels"/>
                <a:sym typeface="TT Mussels"/>
              </a:rPr>
              <a:t>NEW APP CONCEPT</a:t>
            </a:r>
          </a:p>
        </p:txBody>
      </p:sp>
      <p:sp>
        <p:nvSpPr>
          <p:cNvPr id="18" name="TextBox 18"/>
          <p:cNvSpPr txBox="1"/>
          <p:nvPr/>
        </p:nvSpPr>
        <p:spPr>
          <a:xfrm>
            <a:off x="1842665" y="6838615"/>
            <a:ext cx="8101127" cy="781152"/>
          </a:xfrm>
          <a:prstGeom prst="rect">
            <a:avLst/>
          </a:prstGeom>
        </p:spPr>
        <p:txBody>
          <a:bodyPr lIns="0" tIns="0" rIns="0" bIns="0" rtlCol="0" anchor="t">
            <a:spAutoFit/>
          </a:bodyPr>
          <a:lstStyle/>
          <a:p>
            <a:pPr algn="ctr">
              <a:lnSpc>
                <a:spcPts val="6607"/>
              </a:lnSpc>
            </a:pPr>
            <a:r>
              <a:rPr lang="en-US" sz="4129" spc="99">
                <a:solidFill>
                  <a:srgbClr val="D6CFF5"/>
                </a:solidFill>
                <a:latin typeface="TT Chocolates"/>
                <a:ea typeface="TT Chocolates"/>
                <a:cs typeface="TT Chocolates"/>
                <a:sym typeface="TT Chocolates"/>
              </a:rPr>
              <a:t>Scan the code to preview the app</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6CFF5"/>
        </a:solidFill>
        <a:effectLst/>
      </p:bgPr>
    </p:bg>
    <p:spTree>
      <p:nvGrpSpPr>
        <p:cNvPr id="1" name=""/>
        <p:cNvGrpSpPr/>
        <p:nvPr/>
      </p:nvGrpSpPr>
      <p:grpSpPr>
        <a:xfrm>
          <a:off x="0" y="0"/>
          <a:ext cx="0" cy="0"/>
          <a:chOff x="0" y="0"/>
          <a:chExt cx="0" cy="0"/>
        </a:xfrm>
      </p:grpSpPr>
      <p:sp>
        <p:nvSpPr>
          <p:cNvPr id="2" name="AutoShape 2"/>
          <p:cNvSpPr/>
          <p:nvPr/>
        </p:nvSpPr>
        <p:spPr>
          <a:xfrm flipH="1">
            <a:off x="6432087" y="9724270"/>
            <a:ext cx="10408113" cy="0"/>
          </a:xfrm>
          <a:prstGeom prst="line">
            <a:avLst/>
          </a:prstGeom>
          <a:ln w="19050" cap="flat">
            <a:solidFill>
              <a:srgbClr val="000000"/>
            </a:solidFill>
            <a:prstDash val="solid"/>
            <a:headEnd type="none" w="sm" len="sm"/>
            <a:tailEnd type="none" w="sm" len="sm"/>
          </a:ln>
        </p:spPr>
        <p:txBody>
          <a:bodyPr/>
          <a:lstStyle/>
          <a:p>
            <a:endParaRPr lang="en-US"/>
          </a:p>
        </p:txBody>
      </p:sp>
      <p:grpSp>
        <p:nvGrpSpPr>
          <p:cNvPr id="3" name="Group 3"/>
          <p:cNvGrpSpPr/>
          <p:nvPr/>
        </p:nvGrpSpPr>
        <p:grpSpPr>
          <a:xfrm>
            <a:off x="-1442501" y="5105400"/>
            <a:ext cx="6553200" cy="5308673"/>
            <a:chOff x="0" y="0"/>
            <a:chExt cx="5283200" cy="4250503"/>
          </a:xfrm>
        </p:grpSpPr>
        <p:pic>
          <p:nvPicPr>
            <p:cNvPr id="4" name="Picture 4"/>
            <p:cNvPicPr>
              <a:picLocks noChangeAspect="1"/>
            </p:cNvPicPr>
            <p:nvPr/>
          </p:nvPicPr>
          <p:blipFill>
            <a:blip r:embed="rId2"/>
            <a:srcRect l="8593" r="8593"/>
            <a:stretch>
              <a:fillRect/>
            </a:stretch>
          </p:blipFill>
          <p:spPr>
            <a:xfrm>
              <a:off x="0" y="0"/>
              <a:ext cx="5283200" cy="4250503"/>
            </a:xfrm>
            <a:prstGeom prst="rect">
              <a:avLst/>
            </a:prstGeom>
          </p:spPr>
        </p:pic>
      </p:grpSp>
      <p:grpSp>
        <p:nvGrpSpPr>
          <p:cNvPr id="5" name="Group 5"/>
          <p:cNvGrpSpPr/>
          <p:nvPr/>
        </p:nvGrpSpPr>
        <p:grpSpPr>
          <a:xfrm>
            <a:off x="12954000" y="-190500"/>
            <a:ext cx="6154732" cy="4478237"/>
            <a:chOff x="0" y="0"/>
            <a:chExt cx="6275909" cy="4566407"/>
          </a:xfrm>
        </p:grpSpPr>
        <p:pic>
          <p:nvPicPr>
            <p:cNvPr id="6" name="Picture 6"/>
            <p:cNvPicPr>
              <a:picLocks noChangeAspect="1"/>
            </p:cNvPicPr>
            <p:nvPr/>
          </p:nvPicPr>
          <p:blipFill>
            <a:blip r:embed="rId3"/>
            <a:srcRect l="4216" r="4216"/>
            <a:stretch>
              <a:fillRect/>
            </a:stretch>
          </p:blipFill>
          <p:spPr>
            <a:xfrm>
              <a:off x="0" y="0"/>
              <a:ext cx="6275909" cy="4566407"/>
            </a:xfrm>
            <a:prstGeom prst="rect">
              <a:avLst/>
            </a:prstGeom>
          </p:spPr>
        </p:pic>
      </p:grpSp>
      <p:sp>
        <p:nvSpPr>
          <p:cNvPr id="7" name="TextBox 7"/>
          <p:cNvSpPr txBox="1"/>
          <p:nvPr/>
        </p:nvSpPr>
        <p:spPr>
          <a:xfrm>
            <a:off x="1028700" y="1238250"/>
            <a:ext cx="12868309" cy="3690178"/>
          </a:xfrm>
          <a:prstGeom prst="rect">
            <a:avLst/>
          </a:prstGeom>
        </p:spPr>
        <p:txBody>
          <a:bodyPr lIns="0" tIns="0" rIns="0" bIns="0" rtlCol="0" anchor="t">
            <a:spAutoFit/>
          </a:bodyPr>
          <a:lstStyle/>
          <a:p>
            <a:pPr algn="l">
              <a:lnSpc>
                <a:spcPts val="14210"/>
              </a:lnSpc>
            </a:pPr>
            <a:r>
              <a:rPr lang="en-US" sz="13796" dirty="0">
                <a:solidFill>
                  <a:srgbClr val="000000"/>
                </a:solidFill>
                <a:latin typeface="TT Mussels"/>
                <a:ea typeface="TT Mussels"/>
                <a:cs typeface="TT Mussels"/>
                <a:sym typeface="TT Mussels"/>
              </a:rPr>
              <a:t>PLATFORMS AND CHANNELS</a:t>
            </a:r>
          </a:p>
        </p:txBody>
      </p:sp>
      <p:sp>
        <p:nvSpPr>
          <p:cNvPr id="8" name="TextBox 8"/>
          <p:cNvSpPr txBox="1"/>
          <p:nvPr/>
        </p:nvSpPr>
        <p:spPr>
          <a:xfrm>
            <a:off x="6432087" y="5377237"/>
            <a:ext cx="7950663" cy="3332903"/>
          </a:xfrm>
          <a:prstGeom prst="rect">
            <a:avLst/>
          </a:prstGeom>
        </p:spPr>
        <p:txBody>
          <a:bodyPr lIns="0" tIns="0" rIns="0" bIns="0" rtlCol="0" anchor="t">
            <a:spAutoFit/>
          </a:bodyPr>
          <a:lstStyle/>
          <a:p>
            <a:pPr algn="l">
              <a:lnSpc>
                <a:spcPts val="3326"/>
              </a:lnSpc>
            </a:pPr>
            <a:r>
              <a:rPr lang="en-US" sz="2079" spc="49">
                <a:solidFill>
                  <a:srgbClr val="000000"/>
                </a:solidFill>
                <a:latin typeface="TT Chocolates"/>
                <a:ea typeface="TT Chocolates"/>
                <a:cs typeface="TT Chocolates"/>
                <a:sym typeface="TT Chocolates"/>
              </a:rPr>
              <a:t>Our marketing strategy is to expand our reach to various platforms:</a:t>
            </a:r>
          </a:p>
          <a:p>
            <a:pPr algn="l">
              <a:lnSpc>
                <a:spcPts val="3326"/>
              </a:lnSpc>
            </a:pPr>
            <a:r>
              <a:rPr lang="en-US" sz="2079" spc="49">
                <a:solidFill>
                  <a:srgbClr val="000000"/>
                </a:solidFill>
                <a:latin typeface="TT Chocolates"/>
                <a:ea typeface="TT Chocolates"/>
                <a:cs typeface="TT Chocolates"/>
                <a:sym typeface="TT Chocolates"/>
              </a:rPr>
              <a:t>Currently</a:t>
            </a:r>
          </a:p>
          <a:p>
            <a:pPr algn="l">
              <a:lnSpc>
                <a:spcPts val="3326"/>
              </a:lnSpc>
            </a:pPr>
            <a:r>
              <a:rPr lang="en-US" sz="2079" spc="49">
                <a:solidFill>
                  <a:srgbClr val="000000"/>
                </a:solidFill>
                <a:latin typeface="TT Chocolates"/>
                <a:ea typeface="TT Chocolates"/>
                <a:cs typeface="TT Chocolates"/>
                <a:sym typeface="TT Chocolates"/>
              </a:rPr>
              <a:t>our website, traditional marketing, email marketing campaigns, and social media, Cox Media, and NEXT. </a:t>
            </a:r>
          </a:p>
          <a:p>
            <a:pPr algn="l">
              <a:lnSpc>
                <a:spcPts val="3326"/>
              </a:lnSpc>
            </a:pPr>
            <a:endParaRPr lang="en-US" sz="2079" spc="49">
              <a:solidFill>
                <a:srgbClr val="000000"/>
              </a:solidFill>
              <a:latin typeface="TT Chocolates"/>
              <a:ea typeface="TT Chocolates"/>
              <a:cs typeface="TT Chocolates"/>
              <a:sym typeface="TT Chocolates"/>
            </a:endParaRPr>
          </a:p>
          <a:p>
            <a:pPr algn="l">
              <a:lnSpc>
                <a:spcPts val="3326"/>
              </a:lnSpc>
            </a:pPr>
            <a:r>
              <a:rPr lang="en-US" sz="2079" spc="49">
                <a:solidFill>
                  <a:srgbClr val="000000"/>
                </a:solidFill>
                <a:latin typeface="TT Chocolates"/>
                <a:ea typeface="TT Chocolates"/>
                <a:cs typeface="TT Chocolates"/>
                <a:sym typeface="TT Chocolates"/>
              </a:rPr>
              <a:t>Goal:</a:t>
            </a:r>
          </a:p>
          <a:p>
            <a:pPr algn="l">
              <a:lnSpc>
                <a:spcPts val="3326"/>
              </a:lnSpc>
            </a:pPr>
            <a:r>
              <a:rPr lang="en-US" sz="2079" spc="49">
                <a:solidFill>
                  <a:srgbClr val="000000"/>
                </a:solidFill>
                <a:latin typeface="TT Chocolates"/>
                <a:ea typeface="TT Chocolates"/>
                <a:cs typeface="TT Chocolates"/>
                <a:sym typeface="TT Chocolates"/>
              </a:rPr>
              <a:t>Streaming Services, Influencer partnerships, App Rebrand, and an eagerly awaited Sky Connect launch.</a:t>
            </a:r>
          </a:p>
        </p:txBody>
      </p:sp>
      <p:sp>
        <p:nvSpPr>
          <p:cNvPr id="9" name="AutoShape 9"/>
          <p:cNvSpPr/>
          <p:nvPr/>
        </p:nvSpPr>
        <p:spPr>
          <a:xfrm flipH="1" flipV="1">
            <a:off x="5110699" y="9171820"/>
            <a:ext cx="13415610" cy="0"/>
          </a:xfrm>
          <a:prstGeom prst="line">
            <a:avLst/>
          </a:prstGeom>
          <a:ln w="19050" cap="flat">
            <a:solidFill>
              <a:srgbClr val="000000"/>
            </a:solidFill>
            <a:prstDash val="solid"/>
            <a:headEnd type="none" w="sm" len="sm"/>
            <a:tailEnd type="none" w="sm" len="sm"/>
          </a:ln>
        </p:spPr>
        <p:txBody>
          <a:bodyPr/>
          <a:lstStyle/>
          <a:p>
            <a:endParaRPr lang="en-US"/>
          </a:p>
        </p:txBody>
      </p:sp>
      <p:sp>
        <p:nvSpPr>
          <p:cNvPr id="10" name="Freeform 10"/>
          <p:cNvSpPr/>
          <p:nvPr/>
        </p:nvSpPr>
        <p:spPr>
          <a:xfrm>
            <a:off x="9615428" y="3171747"/>
            <a:ext cx="1281758" cy="1281758"/>
          </a:xfrm>
          <a:custGeom>
            <a:avLst/>
            <a:gdLst/>
            <a:ahLst/>
            <a:cxnLst/>
            <a:rect l="l" t="t" r="r" b="b"/>
            <a:pathLst>
              <a:path w="1281758" h="1281758">
                <a:moveTo>
                  <a:pt x="0" y="0"/>
                </a:moveTo>
                <a:lnTo>
                  <a:pt x="1281758" y="0"/>
                </a:lnTo>
                <a:lnTo>
                  <a:pt x="1281758" y="1281758"/>
                </a:lnTo>
                <a:lnTo>
                  <a:pt x="0" y="12817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6CFF5"/>
        </a:solidFill>
        <a:effectLst/>
      </p:bgPr>
    </p:bg>
    <p:spTree>
      <p:nvGrpSpPr>
        <p:cNvPr id="1" name=""/>
        <p:cNvGrpSpPr/>
        <p:nvPr/>
      </p:nvGrpSpPr>
      <p:grpSpPr>
        <a:xfrm>
          <a:off x="0" y="0"/>
          <a:ext cx="0" cy="0"/>
          <a:chOff x="0" y="0"/>
          <a:chExt cx="0" cy="0"/>
        </a:xfrm>
      </p:grpSpPr>
      <p:grpSp>
        <p:nvGrpSpPr>
          <p:cNvPr id="2" name="Group 2"/>
          <p:cNvGrpSpPr/>
          <p:nvPr/>
        </p:nvGrpSpPr>
        <p:grpSpPr>
          <a:xfrm>
            <a:off x="8365168" y="1188409"/>
            <a:ext cx="8884607" cy="4119028"/>
            <a:chOff x="0" y="0"/>
            <a:chExt cx="11846143" cy="5492038"/>
          </a:xfrm>
        </p:grpSpPr>
        <p:pic>
          <p:nvPicPr>
            <p:cNvPr id="3" name="Picture 3"/>
            <p:cNvPicPr>
              <a:picLocks noChangeAspect="1"/>
            </p:cNvPicPr>
            <p:nvPr/>
          </p:nvPicPr>
          <p:blipFill>
            <a:blip r:embed="rId2"/>
            <a:srcRect t="34526" b="34526"/>
            <a:stretch>
              <a:fillRect/>
            </a:stretch>
          </p:blipFill>
          <p:spPr>
            <a:xfrm>
              <a:off x="0" y="0"/>
              <a:ext cx="11846143" cy="5492038"/>
            </a:xfrm>
            <a:prstGeom prst="rect">
              <a:avLst/>
            </a:prstGeom>
          </p:spPr>
        </p:pic>
      </p:grpSp>
      <p:sp>
        <p:nvSpPr>
          <p:cNvPr id="4" name="TextBox 4"/>
          <p:cNvSpPr txBox="1"/>
          <p:nvPr/>
        </p:nvSpPr>
        <p:spPr>
          <a:xfrm>
            <a:off x="1028700" y="3701902"/>
            <a:ext cx="10725626" cy="3006110"/>
          </a:xfrm>
          <a:prstGeom prst="rect">
            <a:avLst/>
          </a:prstGeom>
        </p:spPr>
        <p:txBody>
          <a:bodyPr lIns="0" tIns="0" rIns="0" bIns="0" rtlCol="0" anchor="t">
            <a:spAutoFit/>
          </a:bodyPr>
          <a:lstStyle/>
          <a:p>
            <a:pPr algn="l">
              <a:lnSpc>
                <a:spcPts val="22612"/>
              </a:lnSpc>
            </a:pPr>
            <a:r>
              <a:rPr lang="en-US" sz="21953">
                <a:solidFill>
                  <a:srgbClr val="000000"/>
                </a:solidFill>
                <a:latin typeface="TT Mussels"/>
                <a:ea typeface="TT Mussels"/>
                <a:cs typeface="TT Mussels"/>
                <a:sym typeface="TT Mussels"/>
              </a:rPr>
              <a:t>NEXT</a:t>
            </a:r>
          </a:p>
        </p:txBody>
      </p:sp>
      <p:sp>
        <p:nvSpPr>
          <p:cNvPr id="5" name="TextBox 5"/>
          <p:cNvSpPr txBox="1"/>
          <p:nvPr/>
        </p:nvSpPr>
        <p:spPr>
          <a:xfrm>
            <a:off x="2752483" y="6504030"/>
            <a:ext cx="9001843" cy="2974352"/>
          </a:xfrm>
          <a:prstGeom prst="rect">
            <a:avLst/>
          </a:prstGeom>
        </p:spPr>
        <p:txBody>
          <a:bodyPr lIns="0" tIns="0" rIns="0" bIns="0" rtlCol="0" anchor="t">
            <a:spAutoFit/>
          </a:bodyPr>
          <a:lstStyle/>
          <a:p>
            <a:pPr algn="l">
              <a:lnSpc>
                <a:spcPts val="22597"/>
              </a:lnSpc>
            </a:pPr>
            <a:r>
              <a:rPr lang="en-US" sz="21939">
                <a:solidFill>
                  <a:srgbClr val="000000"/>
                </a:solidFill>
                <a:latin typeface="TT Mussels"/>
                <a:ea typeface="TT Mussels"/>
                <a:cs typeface="TT Mussels"/>
                <a:sym typeface="TT Mussels"/>
              </a:rPr>
              <a:t>STEPS</a:t>
            </a:r>
          </a:p>
        </p:txBody>
      </p:sp>
      <p:sp>
        <p:nvSpPr>
          <p:cNvPr id="6" name="AutoShape 6"/>
          <p:cNvSpPr/>
          <p:nvPr/>
        </p:nvSpPr>
        <p:spPr>
          <a:xfrm flipH="1" flipV="1">
            <a:off x="-95260" y="1188409"/>
            <a:ext cx="18621569" cy="0"/>
          </a:xfrm>
          <a:prstGeom prst="line">
            <a:avLst/>
          </a:prstGeom>
          <a:ln w="19050" cap="flat">
            <a:solidFill>
              <a:srgbClr val="000000"/>
            </a:solidFill>
            <a:prstDash val="solid"/>
            <a:headEnd type="none" w="sm" len="sm"/>
            <a:tailEnd type="none" w="sm" len="sm"/>
          </a:ln>
        </p:spPr>
        <p:txBody>
          <a:bodyPr/>
          <a:lstStyle/>
          <a:p>
            <a:endParaRPr lang="en-US"/>
          </a:p>
        </p:txBody>
      </p:sp>
      <p:sp>
        <p:nvSpPr>
          <p:cNvPr id="7" name="AutoShape 7"/>
          <p:cNvSpPr/>
          <p:nvPr/>
        </p:nvSpPr>
        <p:spPr>
          <a:xfrm flipV="1">
            <a:off x="17249775" y="0"/>
            <a:ext cx="0" cy="10378696"/>
          </a:xfrm>
          <a:prstGeom prst="line">
            <a:avLst/>
          </a:prstGeom>
          <a:ln w="19050" cap="flat">
            <a:solidFill>
              <a:srgbClr val="000000"/>
            </a:solidFill>
            <a:prstDash val="solid"/>
            <a:headEnd type="none" w="sm" len="sm"/>
            <a:tailEnd type="none" w="sm" len="sm"/>
          </a:ln>
        </p:spPr>
        <p:txBody>
          <a:bodyPr/>
          <a:lstStyle/>
          <a:p>
            <a:endParaRPr lang="en-US"/>
          </a:p>
        </p:txBody>
      </p:sp>
      <p:sp>
        <p:nvSpPr>
          <p:cNvPr id="8" name="Freeform 8"/>
          <p:cNvSpPr/>
          <p:nvPr/>
        </p:nvSpPr>
        <p:spPr>
          <a:xfrm>
            <a:off x="7800372" y="4003924"/>
            <a:ext cx="1880253" cy="1880253"/>
          </a:xfrm>
          <a:custGeom>
            <a:avLst/>
            <a:gdLst/>
            <a:ahLst/>
            <a:cxnLst/>
            <a:rect l="l" t="t" r="r" b="b"/>
            <a:pathLst>
              <a:path w="1880253" h="1880253">
                <a:moveTo>
                  <a:pt x="0" y="0"/>
                </a:moveTo>
                <a:lnTo>
                  <a:pt x="1880254" y="0"/>
                </a:lnTo>
                <a:lnTo>
                  <a:pt x="1880254" y="1880253"/>
                </a:lnTo>
                <a:lnTo>
                  <a:pt x="0" y="18802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TextBox 3"/>
          <p:cNvSpPr txBox="1"/>
          <p:nvPr/>
        </p:nvSpPr>
        <p:spPr>
          <a:xfrm>
            <a:off x="668267" y="3121143"/>
            <a:ext cx="15678489" cy="8014291"/>
          </a:xfrm>
          <a:prstGeom prst="rect">
            <a:avLst/>
          </a:prstGeom>
        </p:spPr>
        <p:txBody>
          <a:bodyPr lIns="0" tIns="0" rIns="0" bIns="0" rtlCol="0" anchor="t">
            <a:spAutoFit/>
          </a:bodyPr>
          <a:lstStyle/>
          <a:p>
            <a:pPr algn="l">
              <a:lnSpc>
                <a:spcPts val="19965"/>
              </a:lnSpc>
            </a:pPr>
            <a:r>
              <a:rPr lang="en-US" sz="27350" b="1" spc="-1312">
                <a:solidFill>
                  <a:srgbClr val="D6CFF5"/>
                </a:solidFill>
                <a:latin typeface="Aileron Bold"/>
                <a:ea typeface="Aileron Bold"/>
                <a:cs typeface="Aileron Bold"/>
                <a:sym typeface="Aileron Bold"/>
              </a:rPr>
              <a:t>CREATIVEBREIF</a:t>
            </a:r>
          </a:p>
          <a:p>
            <a:pPr marL="0" lvl="0" indent="0" algn="l">
              <a:lnSpc>
                <a:spcPts val="19965"/>
              </a:lnSpc>
              <a:spcBef>
                <a:spcPct val="0"/>
              </a:spcBef>
            </a:pPr>
            <a:endParaRPr lang="en-US" sz="27350" b="1" spc="-1312">
              <a:solidFill>
                <a:srgbClr val="D6CFF5"/>
              </a:solidFill>
              <a:latin typeface="Aileron Bold"/>
              <a:ea typeface="Aileron Bold"/>
              <a:cs typeface="Aileron Bold"/>
              <a:sym typeface="Aileron Bold"/>
            </a:endParaRPr>
          </a:p>
        </p:txBody>
      </p:sp>
      <p:sp>
        <p:nvSpPr>
          <p:cNvPr id="4" name="Freeform 4"/>
          <p:cNvSpPr/>
          <p:nvPr/>
        </p:nvSpPr>
        <p:spPr>
          <a:xfrm>
            <a:off x="11988131" y="8601784"/>
            <a:ext cx="2082510" cy="874654"/>
          </a:xfrm>
          <a:custGeom>
            <a:avLst/>
            <a:gdLst/>
            <a:ahLst/>
            <a:cxnLst/>
            <a:rect l="l" t="t" r="r" b="b"/>
            <a:pathLst>
              <a:path w="2082510" h="874654">
                <a:moveTo>
                  <a:pt x="0" y="0"/>
                </a:moveTo>
                <a:lnTo>
                  <a:pt x="2082510" y="0"/>
                </a:lnTo>
                <a:lnTo>
                  <a:pt x="2082510" y="874654"/>
                </a:lnTo>
                <a:lnTo>
                  <a:pt x="0" y="8746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5" name="Picture 5"/>
          <p:cNvPicPr>
            <a:picLocks noChangeAspect="1"/>
          </p:cNvPicPr>
          <p:nvPr/>
        </p:nvPicPr>
        <p:blipFill>
          <a:blip r:embed="rId5"/>
          <a:srcRect/>
          <a:stretch>
            <a:fillRect/>
          </a:stretch>
        </p:blipFill>
        <p:spPr>
          <a:xfrm>
            <a:off x="7814291" y="1028700"/>
            <a:ext cx="2659418" cy="8229600"/>
          </a:xfrm>
          <a:prstGeom prst="rect">
            <a:avLst/>
          </a:prstGeom>
        </p:spPr>
      </p:pic>
      <p:pic>
        <p:nvPicPr>
          <p:cNvPr id="6" name="Picture 6"/>
          <p:cNvPicPr>
            <a:picLocks noChangeAspect="1"/>
          </p:cNvPicPr>
          <p:nvPr/>
        </p:nvPicPr>
        <p:blipFill>
          <a:blip r:embed="rId6"/>
          <a:srcRect/>
          <a:stretch>
            <a:fillRect/>
          </a:stretch>
        </p:blipFill>
        <p:spPr>
          <a:xfrm>
            <a:off x="11439474" y="1779450"/>
            <a:ext cx="750102" cy="682593"/>
          </a:xfrm>
          <a:prstGeom prst="rect">
            <a:avLst/>
          </a:prstGeom>
        </p:spPr>
      </p:pic>
      <p:sp>
        <p:nvSpPr>
          <p:cNvPr id="7" name="TextBox 7"/>
          <p:cNvSpPr txBox="1"/>
          <p:nvPr/>
        </p:nvSpPr>
        <p:spPr>
          <a:xfrm>
            <a:off x="668267" y="8997315"/>
            <a:ext cx="9325570" cy="366015"/>
          </a:xfrm>
          <a:prstGeom prst="rect">
            <a:avLst/>
          </a:prstGeom>
        </p:spPr>
        <p:txBody>
          <a:bodyPr lIns="0" tIns="0" rIns="0" bIns="0" rtlCol="0" anchor="t">
            <a:spAutoFit/>
          </a:bodyPr>
          <a:lstStyle/>
          <a:p>
            <a:pPr marL="0" lvl="0" indent="0" algn="just">
              <a:lnSpc>
                <a:spcPts val="2128"/>
              </a:lnSpc>
              <a:spcBef>
                <a:spcPct val="0"/>
              </a:spcBef>
            </a:pPr>
            <a:r>
              <a:rPr lang="en-US" sz="2800">
                <a:solidFill>
                  <a:srgbClr val="E7E7E9"/>
                </a:solidFill>
                <a:latin typeface="Avenir Light"/>
                <a:ea typeface="Avenir Light"/>
                <a:cs typeface="Avenir Light"/>
                <a:sym typeface="Avenir Light"/>
              </a:rPr>
              <a:t>AARON H</a:t>
            </a:r>
            <a:r>
              <a:rPr lang="en-US" sz="2800" b="1">
                <a:solidFill>
                  <a:srgbClr val="E7E7E9"/>
                </a:solidFill>
                <a:latin typeface="Avenir Bold"/>
                <a:ea typeface="Avenir Bold"/>
                <a:cs typeface="Avenir Bold"/>
                <a:sym typeface="Avenir Bold"/>
              </a:rPr>
              <a:t>ART</a:t>
            </a:r>
            <a:r>
              <a:rPr lang="en-US" sz="2800">
                <a:solidFill>
                  <a:srgbClr val="E7E7E9"/>
                </a:solidFill>
                <a:latin typeface="Avenir Light"/>
                <a:ea typeface="Avenir Light"/>
                <a:cs typeface="Avenir Light"/>
                <a:sym typeface="Avenir Light"/>
              </a:rPr>
              <a:t>MAN | CREATIVE</a:t>
            </a:r>
          </a:p>
        </p:txBody>
      </p:sp>
      <p:sp>
        <p:nvSpPr>
          <p:cNvPr id="8" name="TextBox 8"/>
          <p:cNvSpPr txBox="1"/>
          <p:nvPr/>
        </p:nvSpPr>
        <p:spPr>
          <a:xfrm>
            <a:off x="14549197" y="9090358"/>
            <a:ext cx="2948709" cy="386080"/>
          </a:xfrm>
          <a:prstGeom prst="rect">
            <a:avLst/>
          </a:prstGeom>
        </p:spPr>
        <p:txBody>
          <a:bodyPr lIns="0" tIns="0" rIns="0" bIns="0" rtlCol="0" anchor="t">
            <a:spAutoFit/>
          </a:bodyPr>
          <a:lstStyle/>
          <a:p>
            <a:pPr marL="0" lvl="0" indent="0" algn="just">
              <a:lnSpc>
                <a:spcPts val="2660"/>
              </a:lnSpc>
              <a:spcBef>
                <a:spcPct val="0"/>
              </a:spcBef>
            </a:pPr>
            <a:r>
              <a:rPr lang="en-US" sz="3500" u="none" strike="noStrike">
                <a:solidFill>
                  <a:srgbClr val="E7E7E9"/>
                </a:solidFill>
                <a:latin typeface="Bricolage Grotesque 28 SemiCondensed"/>
                <a:ea typeface="Bricolage Grotesque 28 SemiCondensed"/>
                <a:cs typeface="Bricolage Grotesque 28 SemiCondensed"/>
                <a:sym typeface="Bricolage Grotesque 28 SemiCondensed"/>
              </a:rPr>
              <a:t> 2025</a:t>
            </a:r>
          </a:p>
        </p:txBody>
      </p:sp>
      <p:sp>
        <p:nvSpPr>
          <p:cNvPr id="9" name="TextBox 9"/>
          <p:cNvSpPr txBox="1"/>
          <p:nvPr/>
        </p:nvSpPr>
        <p:spPr>
          <a:xfrm>
            <a:off x="8783371" y="6355199"/>
            <a:ext cx="8714534" cy="1561408"/>
          </a:xfrm>
          <a:prstGeom prst="rect">
            <a:avLst/>
          </a:prstGeom>
        </p:spPr>
        <p:txBody>
          <a:bodyPr lIns="0" tIns="0" rIns="0" bIns="0" rtlCol="0" anchor="t">
            <a:spAutoFit/>
          </a:bodyPr>
          <a:lstStyle/>
          <a:p>
            <a:pPr marL="0" lvl="0" indent="0" algn="r">
              <a:lnSpc>
                <a:spcPts val="10821"/>
              </a:lnSpc>
              <a:spcBef>
                <a:spcPct val="0"/>
              </a:spcBef>
            </a:pPr>
            <a:r>
              <a:rPr lang="en-US" sz="14239" u="none" strike="noStrike">
                <a:solidFill>
                  <a:srgbClr val="E7E7E9"/>
                </a:solidFill>
                <a:latin typeface="Pinyon Script"/>
                <a:ea typeface="Pinyon Script"/>
                <a:cs typeface="Pinyon Script"/>
                <a:sym typeface="Pinyon Script"/>
              </a:rPr>
              <a:t>Presentation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63636"/>
        </a:solidFill>
        <a:effectLst/>
      </p:bgPr>
    </p:bg>
    <p:spTree>
      <p:nvGrpSpPr>
        <p:cNvPr id="1" name=""/>
        <p:cNvGrpSpPr/>
        <p:nvPr/>
      </p:nvGrpSpPr>
      <p:grpSpPr>
        <a:xfrm>
          <a:off x="0" y="0"/>
          <a:ext cx="0" cy="0"/>
          <a:chOff x="0" y="0"/>
          <a:chExt cx="0" cy="0"/>
        </a:xfrm>
      </p:grpSpPr>
      <p:sp>
        <p:nvSpPr>
          <p:cNvPr id="2" name="AutoShape 2"/>
          <p:cNvSpPr/>
          <p:nvPr/>
        </p:nvSpPr>
        <p:spPr>
          <a:xfrm flipV="1">
            <a:off x="12712179" y="0"/>
            <a:ext cx="8581" cy="2487144"/>
          </a:xfrm>
          <a:prstGeom prst="line">
            <a:avLst/>
          </a:prstGeom>
          <a:ln w="19050" cap="flat">
            <a:solidFill>
              <a:srgbClr val="D6CFF5"/>
            </a:solidFill>
            <a:prstDash val="solid"/>
            <a:headEnd type="none" w="sm" len="sm"/>
            <a:tailEnd type="none" w="sm" len="sm"/>
          </a:ln>
        </p:spPr>
        <p:txBody>
          <a:bodyPr/>
          <a:lstStyle/>
          <a:p>
            <a:endParaRPr lang="en-US"/>
          </a:p>
        </p:txBody>
      </p:sp>
      <p:grpSp>
        <p:nvGrpSpPr>
          <p:cNvPr id="3" name="Group 3"/>
          <p:cNvGrpSpPr/>
          <p:nvPr/>
        </p:nvGrpSpPr>
        <p:grpSpPr>
          <a:xfrm>
            <a:off x="8645555" y="2477619"/>
            <a:ext cx="9642445" cy="5638977"/>
            <a:chOff x="0" y="0"/>
            <a:chExt cx="12856594" cy="7518635"/>
          </a:xfrm>
        </p:grpSpPr>
        <p:pic>
          <p:nvPicPr>
            <p:cNvPr id="4" name="Picture 4"/>
            <p:cNvPicPr>
              <a:picLocks noChangeAspect="1"/>
            </p:cNvPicPr>
            <p:nvPr/>
          </p:nvPicPr>
          <p:blipFill>
            <a:blip r:embed="rId2"/>
            <a:srcRect t="20759" b="20759"/>
            <a:stretch>
              <a:fillRect/>
            </a:stretch>
          </p:blipFill>
          <p:spPr>
            <a:xfrm>
              <a:off x="0" y="0"/>
              <a:ext cx="12856594" cy="7518635"/>
            </a:xfrm>
            <a:prstGeom prst="rect">
              <a:avLst/>
            </a:prstGeom>
          </p:spPr>
        </p:pic>
      </p:grpSp>
      <p:sp>
        <p:nvSpPr>
          <p:cNvPr id="5" name="TextBox 5"/>
          <p:cNvSpPr txBox="1"/>
          <p:nvPr/>
        </p:nvSpPr>
        <p:spPr>
          <a:xfrm>
            <a:off x="1504950" y="4355747"/>
            <a:ext cx="8732970" cy="3566120"/>
          </a:xfrm>
          <a:prstGeom prst="rect">
            <a:avLst/>
          </a:prstGeom>
        </p:spPr>
        <p:txBody>
          <a:bodyPr lIns="0" tIns="0" rIns="0" bIns="0" rtlCol="0" anchor="t">
            <a:spAutoFit/>
          </a:bodyPr>
          <a:lstStyle/>
          <a:p>
            <a:pPr algn="just">
              <a:lnSpc>
                <a:spcPts val="13760"/>
              </a:lnSpc>
            </a:pPr>
            <a:r>
              <a:rPr lang="en-US" sz="13359" spc="-494">
                <a:solidFill>
                  <a:srgbClr val="D6CFF5"/>
                </a:solidFill>
                <a:latin typeface="TT Mussels"/>
                <a:ea typeface="TT Mussels"/>
                <a:cs typeface="TT Mussels"/>
                <a:sym typeface="TT Mussels"/>
              </a:rPr>
              <a:t>INTRO</a:t>
            </a:r>
          </a:p>
          <a:p>
            <a:pPr algn="just">
              <a:lnSpc>
                <a:spcPts val="13760"/>
              </a:lnSpc>
            </a:pPr>
            <a:r>
              <a:rPr lang="en-US" sz="13359" spc="-494">
                <a:solidFill>
                  <a:srgbClr val="D6CFF5"/>
                </a:solidFill>
                <a:latin typeface="TT Mussels"/>
                <a:ea typeface="TT Mussels"/>
                <a:cs typeface="TT Mussels"/>
                <a:sym typeface="TT Mussels"/>
              </a:rPr>
              <a:t>DUCTION</a:t>
            </a:r>
          </a:p>
        </p:txBody>
      </p:sp>
      <p:sp>
        <p:nvSpPr>
          <p:cNvPr id="6" name="AutoShape 6"/>
          <p:cNvSpPr/>
          <p:nvPr/>
        </p:nvSpPr>
        <p:spPr>
          <a:xfrm flipH="1" flipV="1">
            <a:off x="-95260" y="2477619"/>
            <a:ext cx="18383260" cy="2663"/>
          </a:xfrm>
          <a:prstGeom prst="line">
            <a:avLst/>
          </a:prstGeom>
          <a:ln w="19050" cap="flat">
            <a:solidFill>
              <a:srgbClr val="D6CFF5"/>
            </a:solidFill>
            <a:prstDash val="solid"/>
            <a:headEnd type="none" w="sm" len="sm"/>
            <a:tailEnd type="none" w="sm" len="sm"/>
          </a:ln>
        </p:spPr>
        <p:txBody>
          <a:bodyPr/>
          <a:lstStyle/>
          <a:p>
            <a:endParaRPr lang="en-US"/>
          </a:p>
        </p:txBody>
      </p:sp>
      <p:sp>
        <p:nvSpPr>
          <p:cNvPr id="7" name="AutoShape 7"/>
          <p:cNvSpPr/>
          <p:nvPr/>
        </p:nvSpPr>
        <p:spPr>
          <a:xfrm flipV="1">
            <a:off x="8645555" y="2487144"/>
            <a:ext cx="0" cy="5629452"/>
          </a:xfrm>
          <a:prstGeom prst="line">
            <a:avLst/>
          </a:prstGeom>
          <a:ln w="19050" cap="flat">
            <a:solidFill>
              <a:srgbClr val="D6CFF5"/>
            </a:solidFill>
            <a:prstDash val="solid"/>
            <a:headEnd type="none" w="sm" len="sm"/>
            <a:tailEnd type="none" w="sm" len="sm"/>
          </a:ln>
        </p:spPr>
        <p:txBody>
          <a:bodyPr/>
          <a:lstStyle/>
          <a:p>
            <a:endParaRPr lang="en-US"/>
          </a:p>
        </p:txBody>
      </p:sp>
      <p:sp>
        <p:nvSpPr>
          <p:cNvPr id="8" name="AutoShape 8"/>
          <p:cNvSpPr/>
          <p:nvPr/>
        </p:nvSpPr>
        <p:spPr>
          <a:xfrm flipH="1">
            <a:off x="8636455" y="8116596"/>
            <a:ext cx="9651546" cy="9101"/>
          </a:xfrm>
          <a:prstGeom prst="line">
            <a:avLst/>
          </a:prstGeom>
          <a:ln w="19050" cap="flat">
            <a:solidFill>
              <a:srgbClr val="D6CFF5"/>
            </a:solidFill>
            <a:prstDash val="solid"/>
            <a:headEnd type="none" w="sm" len="sm"/>
            <a:tailEnd type="none" w="sm" len="sm"/>
          </a:ln>
        </p:spPr>
        <p:txBody>
          <a:bodyPr/>
          <a:lstStyle/>
          <a:p>
            <a:endParaRPr lang="en-US"/>
          </a:p>
        </p:txBody>
      </p:sp>
      <p:sp>
        <p:nvSpPr>
          <p:cNvPr id="9" name="Freeform 9"/>
          <p:cNvSpPr/>
          <p:nvPr/>
        </p:nvSpPr>
        <p:spPr>
          <a:xfrm>
            <a:off x="6509952" y="4697023"/>
            <a:ext cx="1020609" cy="1020609"/>
          </a:xfrm>
          <a:custGeom>
            <a:avLst/>
            <a:gdLst/>
            <a:ahLst/>
            <a:cxnLst/>
            <a:rect l="l" t="t" r="r" b="b"/>
            <a:pathLst>
              <a:path w="1020609" h="1020609">
                <a:moveTo>
                  <a:pt x="0" y="0"/>
                </a:moveTo>
                <a:lnTo>
                  <a:pt x="1020609" y="0"/>
                </a:lnTo>
                <a:lnTo>
                  <a:pt x="1020609" y="1020610"/>
                </a:lnTo>
                <a:lnTo>
                  <a:pt x="0" y="10206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727805" y="3213890"/>
            <a:ext cx="1455610" cy="4114800"/>
          </a:xfrm>
          <a:custGeom>
            <a:avLst/>
            <a:gdLst/>
            <a:ahLst/>
            <a:cxnLst/>
            <a:rect l="l" t="t" r="r" b="b"/>
            <a:pathLst>
              <a:path w="1455610" h="4114800">
                <a:moveTo>
                  <a:pt x="0" y="0"/>
                </a:moveTo>
                <a:lnTo>
                  <a:pt x="1455610" y="0"/>
                </a:lnTo>
                <a:lnTo>
                  <a:pt x="145561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1620921" y="7613262"/>
            <a:ext cx="6384161" cy="512434"/>
          </a:xfrm>
          <a:prstGeom prst="rect">
            <a:avLst/>
          </a:prstGeom>
        </p:spPr>
        <p:txBody>
          <a:bodyPr lIns="0" tIns="0" rIns="0" bIns="0" rtlCol="0" anchor="t">
            <a:spAutoFit/>
          </a:bodyPr>
          <a:lstStyle/>
          <a:p>
            <a:pPr algn="l">
              <a:lnSpc>
                <a:spcPts val="4322"/>
              </a:lnSpc>
            </a:pPr>
            <a:r>
              <a:rPr lang="en-US" sz="2701" b="1" spc="64">
                <a:solidFill>
                  <a:srgbClr val="D6CFF5"/>
                </a:solidFill>
                <a:latin typeface="TT Chocolates Bold"/>
                <a:ea typeface="TT Chocolates Bold"/>
                <a:cs typeface="TT Chocolates Bold"/>
                <a:sym typeface="TT Chocolates Bold"/>
              </a:rPr>
              <a:t> INTRODUCING OUR CREATIVE VISION</a:t>
            </a:r>
          </a:p>
        </p:txBody>
      </p:sp>
      <p:sp>
        <p:nvSpPr>
          <p:cNvPr id="12" name="TextBox 12"/>
          <p:cNvSpPr txBox="1"/>
          <p:nvPr/>
        </p:nvSpPr>
        <p:spPr>
          <a:xfrm>
            <a:off x="1028700" y="1133475"/>
            <a:ext cx="5470112" cy="599883"/>
          </a:xfrm>
          <a:prstGeom prst="rect">
            <a:avLst/>
          </a:prstGeom>
        </p:spPr>
        <p:txBody>
          <a:bodyPr lIns="0" tIns="0" rIns="0" bIns="0" rtlCol="0" anchor="t">
            <a:spAutoFit/>
          </a:bodyPr>
          <a:lstStyle/>
          <a:p>
            <a:pPr marL="0" lvl="0" indent="0" algn="just">
              <a:lnSpc>
                <a:spcPts val="3543"/>
              </a:lnSpc>
              <a:spcBef>
                <a:spcPct val="0"/>
              </a:spcBef>
            </a:pPr>
            <a:r>
              <a:rPr lang="en-US" sz="4662">
                <a:solidFill>
                  <a:srgbClr val="E7E7E9"/>
                </a:solidFill>
                <a:latin typeface="Avenir Light"/>
                <a:ea typeface="Avenir Light"/>
                <a:cs typeface="Avenir Light"/>
                <a:sym typeface="Avenir Light"/>
              </a:rPr>
              <a:t>AARON H</a:t>
            </a:r>
            <a:r>
              <a:rPr lang="en-US" sz="4662" b="1">
                <a:solidFill>
                  <a:srgbClr val="E7E7E9"/>
                </a:solidFill>
                <a:latin typeface="Avenir Ultra-Bold"/>
                <a:ea typeface="Avenir Ultra-Bold"/>
                <a:cs typeface="Avenir Ultra-Bold"/>
                <a:sym typeface="Avenir Ultra-Bold"/>
              </a:rPr>
              <a:t>ART</a:t>
            </a:r>
            <a:r>
              <a:rPr lang="en-US" sz="4662">
                <a:solidFill>
                  <a:srgbClr val="E7E7E9"/>
                </a:solidFill>
                <a:latin typeface="Avenir Light"/>
                <a:ea typeface="Avenir Light"/>
                <a:cs typeface="Avenir Light"/>
                <a:sym typeface="Avenir Light"/>
              </a:rPr>
              <a:t>MAN</a:t>
            </a:r>
          </a:p>
        </p:txBody>
      </p:sp>
      <p:sp>
        <p:nvSpPr>
          <p:cNvPr id="13" name="TextBox 13"/>
          <p:cNvSpPr txBox="1"/>
          <p:nvPr/>
        </p:nvSpPr>
        <p:spPr>
          <a:xfrm>
            <a:off x="8005082" y="9315450"/>
            <a:ext cx="9254218" cy="424277"/>
          </a:xfrm>
          <a:prstGeom prst="rect">
            <a:avLst/>
          </a:prstGeom>
        </p:spPr>
        <p:txBody>
          <a:bodyPr lIns="0" tIns="0" rIns="0" bIns="0" rtlCol="0" anchor="t">
            <a:spAutoFit/>
          </a:bodyPr>
          <a:lstStyle/>
          <a:p>
            <a:pPr marL="0" lvl="0" indent="0" algn="r">
              <a:lnSpc>
                <a:spcPts val="2402"/>
              </a:lnSpc>
              <a:spcBef>
                <a:spcPct val="0"/>
              </a:spcBef>
            </a:pPr>
            <a:r>
              <a:rPr lang="en-US" sz="3160">
                <a:solidFill>
                  <a:srgbClr val="FFFFFF"/>
                </a:solidFill>
                <a:latin typeface="Avenir Light"/>
                <a:ea typeface="Avenir Light"/>
                <a:cs typeface="Avenir Light"/>
                <a:sym typeface="Avenir Light"/>
              </a:rPr>
              <a:t>AARON H</a:t>
            </a:r>
            <a:r>
              <a:rPr lang="en-US" sz="3160" b="1">
                <a:solidFill>
                  <a:srgbClr val="FFFFFF"/>
                </a:solidFill>
                <a:latin typeface="Avenir Bold"/>
                <a:ea typeface="Avenir Bold"/>
                <a:cs typeface="Avenir Bold"/>
                <a:sym typeface="Avenir Bold"/>
              </a:rPr>
              <a:t>ART</a:t>
            </a:r>
            <a:r>
              <a:rPr lang="en-US" sz="3160">
                <a:solidFill>
                  <a:srgbClr val="FFFFFF"/>
                </a:solidFill>
                <a:latin typeface="Avenir Light"/>
                <a:ea typeface="Avenir Light"/>
                <a:cs typeface="Avenir Light"/>
                <a:sym typeface="Avenir Light"/>
              </a:rPr>
              <a:t>MAN | CREATIVE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flipH="1" flipV="1">
            <a:off x="4952999" y="9105900"/>
            <a:ext cx="13573309" cy="37345"/>
          </a:xfrm>
          <a:prstGeom prst="line">
            <a:avLst/>
          </a:prstGeom>
          <a:ln w="19050" cap="flat">
            <a:solidFill>
              <a:srgbClr val="D6CFF5"/>
            </a:solidFill>
            <a:prstDash val="solid"/>
            <a:headEnd type="none" w="sm" len="sm"/>
            <a:tailEnd type="none" w="sm" len="sm"/>
          </a:ln>
        </p:spPr>
        <p:txBody>
          <a:bodyPr/>
          <a:lstStyle/>
          <a:p>
            <a:endParaRPr lang="en-US"/>
          </a:p>
        </p:txBody>
      </p:sp>
      <p:sp>
        <p:nvSpPr>
          <p:cNvPr id="3" name="Freeform 3"/>
          <p:cNvSpPr/>
          <p:nvPr/>
        </p:nvSpPr>
        <p:spPr>
          <a:xfrm flipV="1">
            <a:off x="15426244" y="4721912"/>
            <a:ext cx="843175" cy="843175"/>
          </a:xfrm>
          <a:custGeom>
            <a:avLst/>
            <a:gdLst/>
            <a:ahLst/>
            <a:cxnLst/>
            <a:rect l="l" t="t" r="r" b="b"/>
            <a:pathLst>
              <a:path w="843175" h="843175">
                <a:moveTo>
                  <a:pt x="0" y="843176"/>
                </a:moveTo>
                <a:lnTo>
                  <a:pt x="843175" y="843176"/>
                </a:lnTo>
                <a:lnTo>
                  <a:pt x="843175" y="0"/>
                </a:lnTo>
                <a:lnTo>
                  <a:pt x="0" y="0"/>
                </a:lnTo>
                <a:lnTo>
                  <a:pt x="0" y="843176"/>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727805" y="-220372"/>
            <a:ext cx="1455610" cy="4114800"/>
          </a:xfrm>
          <a:custGeom>
            <a:avLst/>
            <a:gdLst/>
            <a:ahLst/>
            <a:cxnLst/>
            <a:rect l="l" t="t" r="r" b="b"/>
            <a:pathLst>
              <a:path w="1455610" h="4114800">
                <a:moveTo>
                  <a:pt x="0" y="0"/>
                </a:moveTo>
                <a:lnTo>
                  <a:pt x="1455610" y="0"/>
                </a:lnTo>
                <a:lnTo>
                  <a:pt x="145561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1412779" y="1048531"/>
            <a:ext cx="14856640" cy="2386398"/>
          </a:xfrm>
          <a:prstGeom prst="rect">
            <a:avLst/>
          </a:prstGeom>
        </p:spPr>
        <p:txBody>
          <a:bodyPr lIns="0" tIns="0" rIns="0" bIns="0" rtlCol="0" anchor="t">
            <a:spAutoFit/>
          </a:bodyPr>
          <a:lstStyle/>
          <a:p>
            <a:pPr algn="just">
              <a:lnSpc>
                <a:spcPts val="17967"/>
              </a:lnSpc>
            </a:pPr>
            <a:r>
              <a:rPr lang="en-US" sz="17444" spc="610" dirty="0">
                <a:solidFill>
                  <a:srgbClr val="D6CFF5"/>
                </a:solidFill>
                <a:latin typeface="Bebas Neue"/>
                <a:ea typeface="Bebas Neue"/>
                <a:cs typeface="Bebas Neue"/>
                <a:sym typeface="Bebas Neue"/>
              </a:rPr>
              <a:t>CREATIVE OVERVIEW</a:t>
            </a:r>
          </a:p>
        </p:txBody>
      </p:sp>
      <p:sp>
        <p:nvSpPr>
          <p:cNvPr id="7" name="TextBox 7"/>
          <p:cNvSpPr txBox="1"/>
          <p:nvPr/>
        </p:nvSpPr>
        <p:spPr>
          <a:xfrm>
            <a:off x="5867399" y="4534443"/>
            <a:ext cx="9215757" cy="1208729"/>
          </a:xfrm>
          <a:prstGeom prst="rect">
            <a:avLst/>
          </a:prstGeom>
        </p:spPr>
        <p:txBody>
          <a:bodyPr wrap="square" lIns="0" tIns="0" rIns="0" bIns="0" rtlCol="0" anchor="t">
            <a:spAutoFit/>
          </a:bodyPr>
          <a:lstStyle/>
          <a:p>
            <a:pPr algn="r">
              <a:lnSpc>
                <a:spcPts val="4785"/>
              </a:lnSpc>
            </a:pPr>
            <a:r>
              <a:rPr lang="en-US" sz="3418" b="1" spc="844" dirty="0">
                <a:solidFill>
                  <a:srgbClr val="D6CFF5"/>
                </a:solidFill>
                <a:latin typeface="TT Chocolates Bold"/>
                <a:ea typeface="TT Chocolates Bold"/>
                <a:cs typeface="TT Chocolates Bold"/>
                <a:sym typeface="TT Chocolates Bold"/>
              </a:rPr>
              <a:t>UNLEASH CREATIVITY IN DESIGN SOLUTIONS</a:t>
            </a:r>
          </a:p>
        </p:txBody>
      </p:sp>
      <p:sp>
        <p:nvSpPr>
          <p:cNvPr id="8" name="TextBox 8"/>
          <p:cNvSpPr txBox="1"/>
          <p:nvPr/>
        </p:nvSpPr>
        <p:spPr>
          <a:xfrm>
            <a:off x="8295062" y="9412042"/>
            <a:ext cx="8964238" cy="424277"/>
          </a:xfrm>
          <a:prstGeom prst="rect">
            <a:avLst/>
          </a:prstGeom>
        </p:spPr>
        <p:txBody>
          <a:bodyPr lIns="0" tIns="0" rIns="0" bIns="0" rtlCol="0" anchor="t">
            <a:spAutoFit/>
          </a:bodyPr>
          <a:lstStyle/>
          <a:p>
            <a:pPr marL="0" lvl="0" indent="0" algn="r">
              <a:lnSpc>
                <a:spcPts val="2402"/>
              </a:lnSpc>
              <a:spcBef>
                <a:spcPct val="0"/>
              </a:spcBef>
            </a:pPr>
            <a:r>
              <a:rPr lang="en-US" sz="3160" dirty="0">
                <a:solidFill>
                  <a:srgbClr val="FFFFFF"/>
                </a:solidFill>
                <a:latin typeface="Avenir Light"/>
                <a:ea typeface="Avenir Light"/>
                <a:cs typeface="Avenir Light"/>
                <a:sym typeface="Avenir Light"/>
              </a:rPr>
              <a:t>AARON H</a:t>
            </a:r>
            <a:r>
              <a:rPr lang="en-US" sz="3160" b="1" dirty="0">
                <a:solidFill>
                  <a:srgbClr val="FFFFFF"/>
                </a:solidFill>
                <a:latin typeface="Avenir Bold"/>
                <a:ea typeface="Avenir Bold"/>
                <a:cs typeface="Avenir Bold"/>
                <a:sym typeface="Avenir Bold"/>
              </a:rPr>
              <a:t>ART</a:t>
            </a:r>
            <a:r>
              <a:rPr lang="en-US" sz="3160" dirty="0">
                <a:solidFill>
                  <a:srgbClr val="FFFFFF"/>
                </a:solidFill>
                <a:latin typeface="Avenir Light"/>
                <a:ea typeface="Avenir Light"/>
                <a:cs typeface="Avenir Light"/>
                <a:sym typeface="Avenir Light"/>
              </a:rPr>
              <a:t>MAN | CREATIVE</a:t>
            </a:r>
          </a:p>
        </p:txBody>
      </p:sp>
      <p:sp>
        <p:nvSpPr>
          <p:cNvPr id="9" name="Freeform 4">
            <a:extLst>
              <a:ext uri="{FF2B5EF4-FFF2-40B4-BE49-F238E27FC236}">
                <a16:creationId xmlns:a16="http://schemas.microsoft.com/office/drawing/2014/main" id="{C51D44B6-2A13-813B-1A99-0E926FDDD420}"/>
              </a:ext>
            </a:extLst>
          </p:cNvPr>
          <p:cNvSpPr/>
          <p:nvPr/>
        </p:nvSpPr>
        <p:spPr>
          <a:xfrm>
            <a:off x="240482" y="3434929"/>
            <a:ext cx="5198690" cy="6943158"/>
          </a:xfrm>
          <a:custGeom>
            <a:avLst/>
            <a:gdLst/>
            <a:ahLst/>
            <a:cxnLst/>
            <a:rect l="l" t="t" r="r" b="b"/>
            <a:pathLst>
              <a:path w="5198690" h="6943158">
                <a:moveTo>
                  <a:pt x="0" y="0"/>
                </a:moveTo>
                <a:lnTo>
                  <a:pt x="5198689" y="0"/>
                </a:lnTo>
                <a:lnTo>
                  <a:pt x="5198689" y="6943158"/>
                </a:lnTo>
                <a:lnTo>
                  <a:pt x="0" y="69431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flipH="1" flipV="1">
            <a:off x="5029199" y="9105899"/>
            <a:ext cx="13497109" cy="37345"/>
          </a:xfrm>
          <a:prstGeom prst="line">
            <a:avLst/>
          </a:prstGeom>
          <a:ln w="19050" cap="flat">
            <a:solidFill>
              <a:srgbClr val="D6CFF5"/>
            </a:solidFill>
            <a:prstDash val="solid"/>
            <a:headEnd type="none" w="sm" len="sm"/>
            <a:tailEnd type="none" w="sm" len="sm"/>
          </a:ln>
        </p:spPr>
        <p:txBody>
          <a:bodyPr/>
          <a:lstStyle/>
          <a:p>
            <a:endParaRPr lang="en-US"/>
          </a:p>
        </p:txBody>
      </p:sp>
      <p:sp>
        <p:nvSpPr>
          <p:cNvPr id="3" name="Freeform 3"/>
          <p:cNvSpPr/>
          <p:nvPr/>
        </p:nvSpPr>
        <p:spPr>
          <a:xfrm rot="-10800000">
            <a:off x="-727805" y="-220372"/>
            <a:ext cx="1455610" cy="4114800"/>
          </a:xfrm>
          <a:custGeom>
            <a:avLst/>
            <a:gdLst/>
            <a:ahLst/>
            <a:cxnLst/>
            <a:rect l="l" t="t" r="r" b="b"/>
            <a:pathLst>
              <a:path w="1455610" h="4114800">
                <a:moveTo>
                  <a:pt x="0" y="0"/>
                </a:moveTo>
                <a:lnTo>
                  <a:pt x="1455610" y="0"/>
                </a:lnTo>
                <a:lnTo>
                  <a:pt x="145561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40482" y="3434929"/>
            <a:ext cx="5198690" cy="6943158"/>
          </a:xfrm>
          <a:custGeom>
            <a:avLst/>
            <a:gdLst/>
            <a:ahLst/>
            <a:cxnLst/>
            <a:rect l="l" t="t" r="r" b="b"/>
            <a:pathLst>
              <a:path w="5198690" h="6943158">
                <a:moveTo>
                  <a:pt x="0" y="0"/>
                </a:moveTo>
                <a:lnTo>
                  <a:pt x="5198689" y="0"/>
                </a:lnTo>
                <a:lnTo>
                  <a:pt x="5198689" y="6943158"/>
                </a:lnTo>
                <a:lnTo>
                  <a:pt x="0" y="69431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1412779" y="1048531"/>
            <a:ext cx="15846521" cy="2366032"/>
          </a:xfrm>
          <a:prstGeom prst="rect">
            <a:avLst/>
          </a:prstGeom>
        </p:spPr>
        <p:txBody>
          <a:bodyPr lIns="0" tIns="0" rIns="0" bIns="0" rtlCol="0" anchor="t">
            <a:spAutoFit/>
          </a:bodyPr>
          <a:lstStyle/>
          <a:p>
            <a:pPr algn="just">
              <a:lnSpc>
                <a:spcPts val="17967"/>
              </a:lnSpc>
            </a:pPr>
            <a:r>
              <a:rPr lang="en-US" sz="16800" spc="1639" dirty="0">
                <a:solidFill>
                  <a:srgbClr val="D6CFF5"/>
                </a:solidFill>
                <a:latin typeface="Bebas Neue"/>
                <a:ea typeface="Bebas Neue"/>
                <a:cs typeface="Bebas Neue"/>
                <a:sym typeface="Bebas Neue"/>
              </a:rPr>
              <a:t>DESIGN PRINCIPLES</a:t>
            </a:r>
          </a:p>
        </p:txBody>
      </p:sp>
      <p:sp>
        <p:nvSpPr>
          <p:cNvPr id="6" name="TextBox 6"/>
          <p:cNvSpPr txBox="1"/>
          <p:nvPr/>
        </p:nvSpPr>
        <p:spPr>
          <a:xfrm>
            <a:off x="9931762" y="3168229"/>
            <a:ext cx="3507424" cy="5250227"/>
          </a:xfrm>
          <a:prstGeom prst="rect">
            <a:avLst/>
          </a:prstGeom>
        </p:spPr>
        <p:txBody>
          <a:bodyPr lIns="0" tIns="0" rIns="0" bIns="0" rtlCol="0" anchor="t">
            <a:spAutoFit/>
          </a:bodyPr>
          <a:lstStyle/>
          <a:p>
            <a:pPr algn="just">
              <a:lnSpc>
                <a:spcPts val="6006"/>
              </a:lnSpc>
            </a:pPr>
            <a:r>
              <a:rPr lang="en-US" sz="2705" b="1" spc="668" dirty="0">
                <a:solidFill>
                  <a:srgbClr val="D6CFF5"/>
                </a:solidFill>
                <a:latin typeface="TT Chocolates Bold"/>
                <a:ea typeface="TT Chocolates Bold"/>
                <a:cs typeface="TT Chocolates Bold"/>
                <a:sym typeface="TT Chocolates Bold"/>
              </a:rPr>
              <a:t>Repetition</a:t>
            </a:r>
          </a:p>
          <a:p>
            <a:pPr algn="just">
              <a:lnSpc>
                <a:spcPts val="6006"/>
              </a:lnSpc>
            </a:pPr>
            <a:r>
              <a:rPr lang="en-US" sz="2705" b="1" spc="668" dirty="0">
                <a:solidFill>
                  <a:srgbClr val="D6CFF5"/>
                </a:solidFill>
                <a:latin typeface="TT Chocolates Bold"/>
                <a:ea typeface="TT Chocolates Bold"/>
                <a:cs typeface="TT Chocolates Bold"/>
                <a:sym typeface="TT Chocolates Bold"/>
              </a:rPr>
              <a:t>Emphasis</a:t>
            </a:r>
          </a:p>
          <a:p>
            <a:pPr algn="just">
              <a:lnSpc>
                <a:spcPts val="6006"/>
              </a:lnSpc>
            </a:pPr>
            <a:r>
              <a:rPr lang="en-US" sz="2705" b="1" spc="668" dirty="0">
                <a:solidFill>
                  <a:srgbClr val="D6CFF5"/>
                </a:solidFill>
                <a:latin typeface="TT Chocolates Bold"/>
                <a:ea typeface="TT Chocolates Bold"/>
                <a:cs typeface="TT Chocolates Bold"/>
                <a:sym typeface="TT Chocolates Bold"/>
              </a:rPr>
              <a:t>Movement</a:t>
            </a:r>
          </a:p>
          <a:p>
            <a:pPr algn="just">
              <a:lnSpc>
                <a:spcPts val="6006"/>
              </a:lnSpc>
            </a:pPr>
            <a:r>
              <a:rPr lang="en-US" sz="2705" b="1" spc="668" dirty="0">
                <a:solidFill>
                  <a:srgbClr val="D6CFF5"/>
                </a:solidFill>
                <a:latin typeface="TT Chocolates Bold"/>
                <a:ea typeface="TT Chocolates Bold"/>
                <a:cs typeface="TT Chocolates Bold"/>
                <a:sym typeface="TT Chocolates Bold"/>
              </a:rPr>
              <a:t>Proportion</a:t>
            </a:r>
          </a:p>
          <a:p>
            <a:pPr algn="just">
              <a:lnSpc>
                <a:spcPts val="6006"/>
              </a:lnSpc>
            </a:pPr>
            <a:r>
              <a:rPr lang="en-US" sz="2705" b="1" spc="668" dirty="0">
                <a:solidFill>
                  <a:srgbClr val="D6CFF5"/>
                </a:solidFill>
                <a:latin typeface="TT Chocolates Bold"/>
                <a:ea typeface="TT Chocolates Bold"/>
                <a:cs typeface="TT Chocolates Bold"/>
                <a:sym typeface="TT Chocolates Bold"/>
              </a:rPr>
              <a:t>Balance</a:t>
            </a:r>
          </a:p>
          <a:p>
            <a:pPr algn="just">
              <a:lnSpc>
                <a:spcPts val="6006"/>
              </a:lnSpc>
            </a:pPr>
            <a:r>
              <a:rPr lang="en-US" sz="2705" b="1" spc="668" dirty="0">
                <a:solidFill>
                  <a:srgbClr val="D6CFF5"/>
                </a:solidFill>
                <a:latin typeface="TT Chocolates Bold"/>
                <a:ea typeface="TT Chocolates Bold"/>
                <a:cs typeface="TT Chocolates Bold"/>
                <a:sym typeface="TT Chocolates Bold"/>
              </a:rPr>
              <a:t>Rhythm</a:t>
            </a:r>
          </a:p>
          <a:p>
            <a:pPr algn="just">
              <a:lnSpc>
                <a:spcPts val="6006"/>
              </a:lnSpc>
            </a:pPr>
            <a:r>
              <a:rPr lang="en-US" sz="2705" b="1" spc="668" dirty="0">
                <a:solidFill>
                  <a:srgbClr val="D6CFF5"/>
                </a:solidFill>
                <a:latin typeface="TT Chocolates Bold"/>
                <a:ea typeface="TT Chocolates Bold"/>
                <a:cs typeface="TT Chocolates Bold"/>
                <a:sym typeface="TT Chocolates Bold"/>
              </a:rPr>
              <a:t>ALIGNMENT</a:t>
            </a:r>
          </a:p>
        </p:txBody>
      </p:sp>
      <p:sp>
        <p:nvSpPr>
          <p:cNvPr id="7" name="TextBox 7"/>
          <p:cNvSpPr txBox="1"/>
          <p:nvPr/>
        </p:nvSpPr>
        <p:spPr>
          <a:xfrm>
            <a:off x="5858446" y="3168229"/>
            <a:ext cx="3507424" cy="5250227"/>
          </a:xfrm>
          <a:prstGeom prst="rect">
            <a:avLst/>
          </a:prstGeom>
        </p:spPr>
        <p:txBody>
          <a:bodyPr lIns="0" tIns="0" rIns="0" bIns="0" rtlCol="0" anchor="t">
            <a:spAutoFit/>
          </a:bodyPr>
          <a:lstStyle/>
          <a:p>
            <a:pPr algn="just">
              <a:lnSpc>
                <a:spcPts val="6006"/>
              </a:lnSpc>
            </a:pPr>
            <a:r>
              <a:rPr lang="en-US" sz="2705" b="1" spc="668" dirty="0">
                <a:solidFill>
                  <a:srgbClr val="D6CFF5"/>
                </a:solidFill>
                <a:latin typeface="TT Chocolates Bold"/>
                <a:ea typeface="TT Chocolates Bold"/>
                <a:cs typeface="TT Chocolates Bold"/>
                <a:sym typeface="TT Chocolates Bold"/>
              </a:rPr>
              <a:t>Pattern</a:t>
            </a:r>
          </a:p>
          <a:p>
            <a:pPr algn="just">
              <a:lnSpc>
                <a:spcPts val="6006"/>
              </a:lnSpc>
            </a:pPr>
            <a:r>
              <a:rPr lang="en-US" sz="2705" b="1" spc="668" dirty="0">
                <a:solidFill>
                  <a:srgbClr val="D6CFF5"/>
                </a:solidFill>
                <a:latin typeface="TT Chocolates Bold"/>
                <a:ea typeface="TT Chocolates Bold"/>
                <a:cs typeface="TT Chocolates Bold"/>
                <a:sym typeface="TT Chocolates Bold"/>
              </a:rPr>
              <a:t>aesthetic</a:t>
            </a:r>
          </a:p>
          <a:p>
            <a:pPr algn="just">
              <a:lnSpc>
                <a:spcPts val="6006"/>
              </a:lnSpc>
            </a:pPr>
            <a:r>
              <a:rPr lang="en-US" sz="2705" b="1" spc="668" dirty="0">
                <a:solidFill>
                  <a:srgbClr val="D6CFF5"/>
                </a:solidFill>
                <a:latin typeface="TT Chocolates Bold"/>
                <a:ea typeface="TT Chocolates Bold"/>
                <a:cs typeface="TT Chocolates Bold"/>
                <a:sym typeface="TT Chocolates Bold"/>
              </a:rPr>
              <a:t>Scale</a:t>
            </a:r>
          </a:p>
          <a:p>
            <a:pPr algn="just">
              <a:lnSpc>
                <a:spcPts val="6006"/>
              </a:lnSpc>
            </a:pPr>
            <a:r>
              <a:rPr lang="en-US" sz="2705" b="1" spc="668" dirty="0">
                <a:solidFill>
                  <a:srgbClr val="D6CFF5"/>
                </a:solidFill>
                <a:latin typeface="TT Chocolates Bold"/>
                <a:ea typeface="TT Chocolates Bold"/>
                <a:cs typeface="TT Chocolates Bold"/>
                <a:sym typeface="TT Chocolates Bold"/>
              </a:rPr>
              <a:t>hierarchy</a:t>
            </a:r>
          </a:p>
          <a:p>
            <a:pPr algn="just">
              <a:lnSpc>
                <a:spcPts val="6006"/>
              </a:lnSpc>
            </a:pPr>
            <a:r>
              <a:rPr lang="en-US" sz="2705" b="1" spc="668" dirty="0">
                <a:solidFill>
                  <a:srgbClr val="D6CFF5"/>
                </a:solidFill>
                <a:latin typeface="TT Chocolates Bold"/>
                <a:ea typeface="TT Chocolates Bold"/>
                <a:cs typeface="TT Chocolates Bold"/>
                <a:sym typeface="TT Chocolates Bold"/>
              </a:rPr>
              <a:t>Color theory</a:t>
            </a:r>
          </a:p>
          <a:p>
            <a:pPr algn="just">
              <a:lnSpc>
                <a:spcPts val="6006"/>
              </a:lnSpc>
            </a:pPr>
            <a:r>
              <a:rPr lang="en-US" sz="2705" b="1" spc="668" dirty="0">
                <a:solidFill>
                  <a:srgbClr val="D6CFF5"/>
                </a:solidFill>
                <a:latin typeface="TT Chocolates Bold"/>
                <a:ea typeface="TT Chocolates Bold"/>
                <a:cs typeface="TT Chocolates Bold"/>
                <a:sym typeface="TT Chocolates Bold"/>
              </a:rPr>
              <a:t>WHITE SPACE</a:t>
            </a:r>
          </a:p>
          <a:p>
            <a:pPr algn="just">
              <a:lnSpc>
                <a:spcPts val="6006"/>
              </a:lnSpc>
            </a:pPr>
            <a:r>
              <a:rPr lang="en-US" sz="2705" b="1" spc="668" dirty="0">
                <a:solidFill>
                  <a:srgbClr val="D6CFF5"/>
                </a:solidFill>
                <a:latin typeface="TT Chocolates Bold"/>
                <a:ea typeface="TT Chocolates Bold"/>
                <a:cs typeface="TT Chocolates Bold"/>
                <a:sym typeface="TT Chocolates Bold"/>
              </a:rPr>
              <a:t>CONTRAST</a:t>
            </a:r>
          </a:p>
        </p:txBody>
      </p:sp>
      <p:sp>
        <p:nvSpPr>
          <p:cNvPr id="8" name="TextBox 8"/>
          <p:cNvSpPr txBox="1"/>
          <p:nvPr/>
        </p:nvSpPr>
        <p:spPr>
          <a:xfrm>
            <a:off x="14005078" y="3168229"/>
            <a:ext cx="3507424" cy="4488227"/>
          </a:xfrm>
          <a:prstGeom prst="rect">
            <a:avLst/>
          </a:prstGeom>
        </p:spPr>
        <p:txBody>
          <a:bodyPr lIns="0" tIns="0" rIns="0" bIns="0" rtlCol="0" anchor="t">
            <a:spAutoFit/>
          </a:bodyPr>
          <a:lstStyle/>
          <a:p>
            <a:pPr algn="just">
              <a:lnSpc>
                <a:spcPts val="6006"/>
              </a:lnSpc>
            </a:pPr>
            <a:r>
              <a:rPr lang="en-US" sz="2705" b="1" spc="668">
                <a:solidFill>
                  <a:srgbClr val="D6CFF5"/>
                </a:solidFill>
                <a:latin typeface="TT Chocolates Bold"/>
                <a:ea typeface="TT Chocolates Bold"/>
                <a:cs typeface="TT Chocolates Bold"/>
                <a:sym typeface="TT Chocolates Bold"/>
              </a:rPr>
              <a:t>HIERARCHY</a:t>
            </a:r>
          </a:p>
          <a:p>
            <a:pPr algn="just">
              <a:lnSpc>
                <a:spcPts val="6006"/>
              </a:lnSpc>
            </a:pPr>
            <a:r>
              <a:rPr lang="en-US" sz="2705" b="1" spc="668">
                <a:solidFill>
                  <a:srgbClr val="D6CFF5"/>
                </a:solidFill>
                <a:latin typeface="TT Chocolates Bold"/>
                <a:ea typeface="TT Chocolates Bold"/>
                <a:cs typeface="TT Chocolates Bold"/>
                <a:sym typeface="TT Chocolates Bold"/>
              </a:rPr>
              <a:t>Proximity</a:t>
            </a:r>
          </a:p>
          <a:p>
            <a:pPr algn="just">
              <a:lnSpc>
                <a:spcPts val="6006"/>
              </a:lnSpc>
            </a:pPr>
            <a:r>
              <a:rPr lang="en-US" sz="2705" b="1" spc="668">
                <a:solidFill>
                  <a:srgbClr val="D6CFF5"/>
                </a:solidFill>
                <a:latin typeface="TT Chocolates Bold"/>
                <a:ea typeface="TT Chocolates Bold"/>
                <a:cs typeface="TT Chocolates Bold"/>
                <a:sym typeface="TT Chocolates Bold"/>
              </a:rPr>
              <a:t>Space</a:t>
            </a:r>
          </a:p>
          <a:p>
            <a:pPr algn="just">
              <a:lnSpc>
                <a:spcPts val="6006"/>
              </a:lnSpc>
            </a:pPr>
            <a:r>
              <a:rPr lang="en-US" sz="2705" b="1" spc="668">
                <a:solidFill>
                  <a:srgbClr val="D6CFF5"/>
                </a:solidFill>
                <a:latin typeface="TT Chocolates Bold"/>
                <a:ea typeface="TT Chocolates Bold"/>
                <a:cs typeface="TT Chocolates Bold"/>
                <a:sym typeface="TT Chocolates Bold"/>
              </a:rPr>
              <a:t>VARIETY</a:t>
            </a:r>
          </a:p>
          <a:p>
            <a:pPr algn="just">
              <a:lnSpc>
                <a:spcPts val="6006"/>
              </a:lnSpc>
            </a:pPr>
            <a:r>
              <a:rPr lang="en-US" sz="2705" b="1" spc="668">
                <a:solidFill>
                  <a:srgbClr val="D6CFF5"/>
                </a:solidFill>
                <a:latin typeface="TT Chocolates Bold"/>
                <a:ea typeface="TT Chocolates Bold"/>
                <a:cs typeface="TT Chocolates Bold"/>
                <a:sym typeface="TT Chocolates Bold"/>
              </a:rPr>
              <a:t>UNITY</a:t>
            </a:r>
          </a:p>
          <a:p>
            <a:pPr algn="just">
              <a:lnSpc>
                <a:spcPts val="6006"/>
              </a:lnSpc>
            </a:pPr>
            <a:r>
              <a:rPr lang="en-US" sz="2705" b="1" spc="668">
                <a:solidFill>
                  <a:srgbClr val="D6CFF5"/>
                </a:solidFill>
                <a:latin typeface="TT Chocolates Bold"/>
                <a:ea typeface="TT Chocolates Bold"/>
                <a:cs typeface="TT Chocolates Bold"/>
                <a:sym typeface="TT Chocolates Bold"/>
              </a:rPr>
              <a:t>DOMINANCE</a:t>
            </a:r>
          </a:p>
        </p:txBody>
      </p:sp>
      <p:sp>
        <p:nvSpPr>
          <p:cNvPr id="10" name="TextBox 8">
            <a:extLst>
              <a:ext uri="{FF2B5EF4-FFF2-40B4-BE49-F238E27FC236}">
                <a16:creationId xmlns:a16="http://schemas.microsoft.com/office/drawing/2014/main" id="{936BE059-E4C2-BABD-3B3E-721121B5DDEB}"/>
              </a:ext>
            </a:extLst>
          </p:cNvPr>
          <p:cNvSpPr txBox="1"/>
          <p:nvPr/>
        </p:nvSpPr>
        <p:spPr>
          <a:xfrm>
            <a:off x="8295062" y="9412042"/>
            <a:ext cx="8964238" cy="424277"/>
          </a:xfrm>
          <a:prstGeom prst="rect">
            <a:avLst/>
          </a:prstGeom>
        </p:spPr>
        <p:txBody>
          <a:bodyPr lIns="0" tIns="0" rIns="0" bIns="0" rtlCol="0" anchor="t">
            <a:spAutoFit/>
          </a:bodyPr>
          <a:lstStyle/>
          <a:p>
            <a:pPr marL="0" lvl="0" indent="0" algn="r">
              <a:lnSpc>
                <a:spcPts val="2402"/>
              </a:lnSpc>
              <a:spcBef>
                <a:spcPct val="0"/>
              </a:spcBef>
            </a:pPr>
            <a:r>
              <a:rPr lang="en-US" sz="3160" dirty="0">
                <a:solidFill>
                  <a:srgbClr val="FFFFFF"/>
                </a:solidFill>
                <a:latin typeface="Avenir Light"/>
                <a:ea typeface="Avenir Light"/>
                <a:cs typeface="Avenir Light"/>
                <a:sym typeface="Avenir Light"/>
              </a:rPr>
              <a:t>AARON H</a:t>
            </a:r>
            <a:r>
              <a:rPr lang="en-US" sz="3160" b="1" dirty="0">
                <a:solidFill>
                  <a:srgbClr val="FFFFFF"/>
                </a:solidFill>
                <a:latin typeface="Avenir Bold"/>
                <a:ea typeface="Avenir Bold"/>
                <a:cs typeface="Avenir Bold"/>
                <a:sym typeface="Avenir Bold"/>
              </a:rPr>
              <a:t>ART</a:t>
            </a:r>
            <a:r>
              <a:rPr lang="en-US" sz="3160" dirty="0">
                <a:solidFill>
                  <a:srgbClr val="FFFFFF"/>
                </a:solidFill>
                <a:latin typeface="Avenir Light"/>
                <a:ea typeface="Avenir Light"/>
                <a:cs typeface="Avenir Light"/>
                <a:sym typeface="Avenir Light"/>
              </a:rPr>
              <a:t>MAN | CREATIVE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AutoShape 3"/>
          <p:cNvSpPr/>
          <p:nvPr/>
        </p:nvSpPr>
        <p:spPr>
          <a:xfrm flipH="1">
            <a:off x="-95260" y="1038225"/>
            <a:ext cx="13993446" cy="0"/>
          </a:xfrm>
          <a:prstGeom prst="line">
            <a:avLst/>
          </a:prstGeom>
          <a:ln w="19050" cap="flat">
            <a:solidFill>
              <a:srgbClr val="97DAF8"/>
            </a:solidFill>
            <a:prstDash val="solid"/>
            <a:headEnd type="none" w="sm" len="sm"/>
            <a:tailEnd type="none" w="sm" len="sm"/>
          </a:ln>
        </p:spPr>
        <p:txBody>
          <a:bodyPr/>
          <a:lstStyle/>
          <a:p>
            <a:endParaRPr lang="en-US"/>
          </a:p>
        </p:txBody>
      </p:sp>
      <p:sp>
        <p:nvSpPr>
          <p:cNvPr id="4" name="AutoShape 4"/>
          <p:cNvSpPr/>
          <p:nvPr/>
        </p:nvSpPr>
        <p:spPr>
          <a:xfrm flipH="1">
            <a:off x="-95260" y="5781980"/>
            <a:ext cx="8955818" cy="0"/>
          </a:xfrm>
          <a:prstGeom prst="line">
            <a:avLst/>
          </a:prstGeom>
          <a:ln w="19050" cap="flat">
            <a:solidFill>
              <a:srgbClr val="97DAF8"/>
            </a:solidFill>
            <a:prstDash val="solid"/>
            <a:headEnd type="none" w="sm" len="sm"/>
            <a:tailEnd type="none" w="sm" len="sm"/>
          </a:ln>
        </p:spPr>
        <p:txBody>
          <a:bodyPr/>
          <a:lstStyle/>
          <a:p>
            <a:endParaRPr lang="en-US"/>
          </a:p>
        </p:txBody>
      </p:sp>
      <p:grpSp>
        <p:nvGrpSpPr>
          <p:cNvPr id="5" name="Group 5"/>
          <p:cNvGrpSpPr/>
          <p:nvPr/>
        </p:nvGrpSpPr>
        <p:grpSpPr>
          <a:xfrm>
            <a:off x="8860558" y="3663333"/>
            <a:ext cx="10906206" cy="7341970"/>
            <a:chOff x="0" y="0"/>
            <a:chExt cx="14541608" cy="9789294"/>
          </a:xfrm>
        </p:grpSpPr>
        <p:pic>
          <p:nvPicPr>
            <p:cNvPr id="6" name="Picture 6"/>
            <p:cNvPicPr>
              <a:picLocks noChangeAspect="1"/>
            </p:cNvPicPr>
            <p:nvPr/>
          </p:nvPicPr>
          <p:blipFill>
            <a:blip r:embed="rId3"/>
            <a:srcRect l="7571" r="7571"/>
            <a:stretch>
              <a:fillRect/>
            </a:stretch>
          </p:blipFill>
          <p:spPr>
            <a:xfrm>
              <a:off x="0" y="0"/>
              <a:ext cx="14541608" cy="9789294"/>
            </a:xfrm>
            <a:prstGeom prst="rect">
              <a:avLst/>
            </a:prstGeom>
          </p:spPr>
        </p:pic>
      </p:grpSp>
      <p:sp>
        <p:nvSpPr>
          <p:cNvPr id="7" name="AutoShape 7"/>
          <p:cNvSpPr/>
          <p:nvPr/>
        </p:nvSpPr>
        <p:spPr>
          <a:xfrm flipH="1" flipV="1">
            <a:off x="1038225" y="0"/>
            <a:ext cx="0" cy="5781980"/>
          </a:xfrm>
          <a:prstGeom prst="line">
            <a:avLst/>
          </a:prstGeom>
          <a:ln w="19050" cap="flat">
            <a:solidFill>
              <a:srgbClr val="97DAF8"/>
            </a:solidFill>
            <a:prstDash val="solid"/>
            <a:headEnd type="none" w="sm" len="sm"/>
            <a:tailEnd type="none" w="sm" len="sm"/>
          </a:ln>
        </p:spPr>
        <p:txBody>
          <a:bodyPr/>
          <a:lstStyle/>
          <a:p>
            <a:endParaRPr lang="en-US"/>
          </a:p>
        </p:txBody>
      </p:sp>
      <p:sp>
        <p:nvSpPr>
          <p:cNvPr id="8" name="AutoShape 8"/>
          <p:cNvSpPr/>
          <p:nvPr/>
        </p:nvSpPr>
        <p:spPr>
          <a:xfrm flipH="1" flipV="1">
            <a:off x="13888661" y="18745"/>
            <a:ext cx="9525" cy="3782987"/>
          </a:xfrm>
          <a:prstGeom prst="line">
            <a:avLst/>
          </a:prstGeom>
          <a:ln w="19050" cap="flat">
            <a:solidFill>
              <a:srgbClr val="97DAF8"/>
            </a:solidFill>
            <a:prstDash val="solid"/>
            <a:headEnd type="none" w="sm" len="sm"/>
            <a:tailEnd type="none" w="sm" len="sm"/>
          </a:ln>
        </p:spPr>
        <p:txBody>
          <a:bodyPr/>
          <a:lstStyle/>
          <a:p>
            <a:endParaRPr lang="en-US"/>
          </a:p>
        </p:txBody>
      </p:sp>
      <p:sp>
        <p:nvSpPr>
          <p:cNvPr id="9" name="Freeform 9"/>
          <p:cNvSpPr/>
          <p:nvPr/>
        </p:nvSpPr>
        <p:spPr>
          <a:xfrm>
            <a:off x="10749069" y="1709806"/>
            <a:ext cx="1075930" cy="1075930"/>
          </a:xfrm>
          <a:custGeom>
            <a:avLst/>
            <a:gdLst/>
            <a:ahLst/>
            <a:cxnLst/>
            <a:rect l="l" t="t" r="r" b="b"/>
            <a:pathLst>
              <a:path w="1075930" h="1075930">
                <a:moveTo>
                  <a:pt x="0" y="0"/>
                </a:moveTo>
                <a:lnTo>
                  <a:pt x="1075930" y="0"/>
                </a:lnTo>
                <a:lnTo>
                  <a:pt x="1075930" y="1075931"/>
                </a:lnTo>
                <a:lnTo>
                  <a:pt x="0" y="10759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1548873" y="1595914"/>
            <a:ext cx="9014089" cy="1796646"/>
          </a:xfrm>
          <a:prstGeom prst="rect">
            <a:avLst/>
          </a:prstGeom>
        </p:spPr>
        <p:txBody>
          <a:bodyPr lIns="0" tIns="0" rIns="0" bIns="0" rtlCol="0" anchor="t">
            <a:spAutoFit/>
          </a:bodyPr>
          <a:lstStyle/>
          <a:p>
            <a:pPr algn="l">
              <a:lnSpc>
                <a:spcPts val="13594"/>
              </a:lnSpc>
            </a:pPr>
            <a:r>
              <a:rPr lang="en-US" sz="12700" spc="514" dirty="0">
                <a:solidFill>
                  <a:srgbClr val="97DAF8"/>
                </a:solidFill>
                <a:latin typeface="Bebas Neue"/>
                <a:ea typeface="Bebas Neue"/>
                <a:cs typeface="Bebas Neue"/>
                <a:sym typeface="Bebas Neue"/>
              </a:rPr>
              <a:t>UNDERSTANDING</a:t>
            </a:r>
          </a:p>
        </p:txBody>
      </p:sp>
      <p:sp>
        <p:nvSpPr>
          <p:cNvPr id="11" name="TextBox 11"/>
          <p:cNvSpPr txBox="1"/>
          <p:nvPr/>
        </p:nvSpPr>
        <p:spPr>
          <a:xfrm>
            <a:off x="1548873" y="3145033"/>
            <a:ext cx="10433457" cy="2276128"/>
          </a:xfrm>
          <a:prstGeom prst="rect">
            <a:avLst/>
          </a:prstGeom>
        </p:spPr>
        <p:txBody>
          <a:bodyPr lIns="0" tIns="0" rIns="0" bIns="0" rtlCol="0" anchor="t">
            <a:spAutoFit/>
          </a:bodyPr>
          <a:lstStyle/>
          <a:p>
            <a:pPr marL="0" lvl="0" indent="0" algn="l">
              <a:lnSpc>
                <a:spcPts val="17166"/>
              </a:lnSpc>
              <a:spcBef>
                <a:spcPct val="0"/>
              </a:spcBef>
            </a:pPr>
            <a:r>
              <a:rPr lang="en-US" sz="16400" dirty="0">
                <a:solidFill>
                  <a:srgbClr val="97DAF8"/>
                </a:solidFill>
                <a:latin typeface="Bebas Neue"/>
                <a:ea typeface="Bebas Neue"/>
                <a:cs typeface="Bebas Neue"/>
                <a:sym typeface="Bebas Neue"/>
              </a:rPr>
              <a:t>CREATIVE </a:t>
            </a:r>
            <a:r>
              <a:rPr lang="en-US" sz="16400" u="none" strike="noStrike" dirty="0">
                <a:solidFill>
                  <a:srgbClr val="97DAF8"/>
                </a:solidFill>
                <a:latin typeface="Bebas Neue"/>
                <a:ea typeface="Bebas Neue"/>
                <a:cs typeface="Bebas Neue"/>
                <a:sym typeface="Bebas Neue"/>
              </a:rPr>
              <a:t>NEEDS</a:t>
            </a:r>
          </a:p>
        </p:txBody>
      </p:sp>
      <p:sp>
        <p:nvSpPr>
          <p:cNvPr id="12" name="TextBox 12"/>
          <p:cNvSpPr txBox="1"/>
          <p:nvPr/>
        </p:nvSpPr>
        <p:spPr>
          <a:xfrm>
            <a:off x="1638326" y="4895741"/>
            <a:ext cx="6218552" cy="342992"/>
          </a:xfrm>
          <a:prstGeom prst="rect">
            <a:avLst/>
          </a:prstGeom>
        </p:spPr>
        <p:txBody>
          <a:bodyPr lIns="0" tIns="0" rIns="0" bIns="0" rtlCol="0" anchor="t">
            <a:spAutoFit/>
          </a:bodyPr>
          <a:lstStyle/>
          <a:p>
            <a:pPr algn="l">
              <a:lnSpc>
                <a:spcPts val="2878"/>
              </a:lnSpc>
            </a:pPr>
            <a:r>
              <a:rPr lang="en-US" sz="2056" b="1" spc="507">
                <a:solidFill>
                  <a:srgbClr val="97DAF8"/>
                </a:solidFill>
                <a:latin typeface="TT Chocolates Bold"/>
                <a:ea typeface="TT Chocolates Bold"/>
                <a:cs typeface="TT Chocolates Bold"/>
                <a:sym typeface="TT Chocolates Bold"/>
              </a:rPr>
              <a:t>OBJECTIVES, MVP, AND AUDIENCE</a:t>
            </a:r>
          </a:p>
        </p:txBody>
      </p:sp>
      <p:sp>
        <p:nvSpPr>
          <p:cNvPr id="13" name="TextBox 13"/>
          <p:cNvSpPr txBox="1"/>
          <p:nvPr/>
        </p:nvSpPr>
        <p:spPr>
          <a:xfrm>
            <a:off x="1028700" y="9315450"/>
            <a:ext cx="7831858" cy="424277"/>
          </a:xfrm>
          <a:prstGeom prst="rect">
            <a:avLst/>
          </a:prstGeom>
        </p:spPr>
        <p:txBody>
          <a:bodyPr lIns="0" tIns="0" rIns="0" bIns="0" rtlCol="0" anchor="t">
            <a:spAutoFit/>
          </a:bodyPr>
          <a:lstStyle/>
          <a:p>
            <a:pPr marL="0" lvl="0" indent="0" algn="just">
              <a:lnSpc>
                <a:spcPts val="2402"/>
              </a:lnSpc>
              <a:spcBef>
                <a:spcPct val="0"/>
              </a:spcBef>
            </a:pPr>
            <a:r>
              <a:rPr lang="en-US" sz="3160">
                <a:solidFill>
                  <a:srgbClr val="FFFFFF"/>
                </a:solidFill>
                <a:latin typeface="Avenir Light"/>
                <a:ea typeface="Avenir Light"/>
                <a:cs typeface="Avenir Light"/>
                <a:sym typeface="Avenir Light"/>
              </a:rPr>
              <a:t> AARON H</a:t>
            </a:r>
            <a:r>
              <a:rPr lang="en-US" sz="3160" b="1">
                <a:solidFill>
                  <a:srgbClr val="FFFFFF"/>
                </a:solidFill>
                <a:latin typeface="Avenir Ultra-Bold"/>
                <a:ea typeface="Avenir Ultra-Bold"/>
                <a:cs typeface="Avenir Ultra-Bold"/>
                <a:sym typeface="Avenir Ultra-Bold"/>
              </a:rPr>
              <a:t>ART</a:t>
            </a:r>
            <a:r>
              <a:rPr lang="en-US" sz="3160">
                <a:solidFill>
                  <a:srgbClr val="FFFFFF"/>
                </a:solidFill>
                <a:latin typeface="Avenir Light"/>
                <a:ea typeface="Avenir Light"/>
                <a:cs typeface="Avenir Light"/>
                <a:sym typeface="Avenir Light"/>
              </a:rPr>
              <a:t>MAN | CREATIVE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AutoShape 3"/>
          <p:cNvSpPr/>
          <p:nvPr/>
        </p:nvSpPr>
        <p:spPr>
          <a:xfrm flipH="1" flipV="1">
            <a:off x="1028700" y="3672858"/>
            <a:ext cx="17259300" cy="0"/>
          </a:xfrm>
          <a:prstGeom prst="line">
            <a:avLst/>
          </a:prstGeom>
          <a:ln w="19050" cap="flat">
            <a:solidFill>
              <a:srgbClr val="97DAF8"/>
            </a:solidFill>
            <a:prstDash val="solid"/>
            <a:headEnd type="none" w="sm" len="sm"/>
            <a:tailEnd type="none" w="sm" len="sm"/>
          </a:ln>
        </p:spPr>
        <p:txBody>
          <a:bodyPr/>
          <a:lstStyle/>
          <a:p>
            <a:endParaRPr lang="en-US"/>
          </a:p>
        </p:txBody>
      </p:sp>
      <p:grpSp>
        <p:nvGrpSpPr>
          <p:cNvPr id="4" name="Group 4"/>
          <p:cNvGrpSpPr/>
          <p:nvPr/>
        </p:nvGrpSpPr>
        <p:grpSpPr>
          <a:xfrm>
            <a:off x="-9867981" y="3663333"/>
            <a:ext cx="10906206" cy="7341970"/>
            <a:chOff x="0" y="0"/>
            <a:chExt cx="14541608" cy="9789294"/>
          </a:xfrm>
        </p:grpSpPr>
        <p:pic>
          <p:nvPicPr>
            <p:cNvPr id="5" name="Picture 5"/>
            <p:cNvPicPr>
              <a:picLocks noChangeAspect="1"/>
            </p:cNvPicPr>
            <p:nvPr/>
          </p:nvPicPr>
          <p:blipFill>
            <a:blip r:embed="rId3"/>
            <a:srcRect l="7571" r="7571"/>
            <a:stretch>
              <a:fillRect/>
            </a:stretch>
          </p:blipFill>
          <p:spPr>
            <a:xfrm>
              <a:off x="0" y="0"/>
              <a:ext cx="14541608" cy="9789294"/>
            </a:xfrm>
            <a:prstGeom prst="rect">
              <a:avLst/>
            </a:prstGeom>
          </p:spPr>
        </p:pic>
      </p:grpSp>
      <p:sp>
        <p:nvSpPr>
          <p:cNvPr id="6" name="AutoShape 6"/>
          <p:cNvSpPr/>
          <p:nvPr/>
        </p:nvSpPr>
        <p:spPr>
          <a:xfrm flipH="1" flipV="1">
            <a:off x="1038225" y="0"/>
            <a:ext cx="0" cy="5781980"/>
          </a:xfrm>
          <a:prstGeom prst="line">
            <a:avLst/>
          </a:prstGeom>
          <a:ln w="19050" cap="flat">
            <a:solidFill>
              <a:srgbClr val="97DAF8"/>
            </a:solidFill>
            <a:prstDash val="solid"/>
            <a:headEnd type="none" w="sm" len="sm"/>
            <a:tailEnd type="none" w="sm" len="sm"/>
          </a:ln>
        </p:spPr>
        <p:txBody>
          <a:bodyPr/>
          <a:lstStyle/>
          <a:p>
            <a:endParaRPr lang="en-US"/>
          </a:p>
        </p:txBody>
      </p:sp>
      <p:sp>
        <p:nvSpPr>
          <p:cNvPr id="7" name="AutoShape 7"/>
          <p:cNvSpPr/>
          <p:nvPr/>
        </p:nvSpPr>
        <p:spPr>
          <a:xfrm flipV="1">
            <a:off x="11549766" y="18745"/>
            <a:ext cx="0" cy="3644589"/>
          </a:xfrm>
          <a:prstGeom prst="line">
            <a:avLst/>
          </a:prstGeom>
          <a:ln w="19050" cap="flat">
            <a:solidFill>
              <a:srgbClr val="97DAF8"/>
            </a:solidFill>
            <a:prstDash val="solid"/>
            <a:headEnd type="none" w="sm" len="sm"/>
            <a:tailEnd type="none" w="sm" len="sm"/>
          </a:ln>
        </p:spPr>
        <p:txBody>
          <a:bodyPr/>
          <a:lstStyle/>
          <a:p>
            <a:endParaRPr lang="en-US"/>
          </a:p>
        </p:txBody>
      </p:sp>
      <p:grpSp>
        <p:nvGrpSpPr>
          <p:cNvPr id="8" name="Group 8"/>
          <p:cNvGrpSpPr/>
          <p:nvPr/>
        </p:nvGrpSpPr>
        <p:grpSpPr>
          <a:xfrm>
            <a:off x="11913868" y="557609"/>
            <a:ext cx="6007933" cy="2317886"/>
            <a:chOff x="0" y="0"/>
            <a:chExt cx="8010577" cy="3090515"/>
          </a:xfrm>
        </p:grpSpPr>
        <p:sp>
          <p:nvSpPr>
            <p:cNvPr id="9" name="Freeform 9"/>
            <p:cNvSpPr/>
            <p:nvPr/>
          </p:nvSpPr>
          <p:spPr>
            <a:xfrm>
              <a:off x="7063706" y="241019"/>
              <a:ext cx="826075" cy="826075"/>
            </a:xfrm>
            <a:custGeom>
              <a:avLst/>
              <a:gdLst/>
              <a:ahLst/>
              <a:cxnLst/>
              <a:rect l="l" t="t" r="r" b="b"/>
              <a:pathLst>
                <a:path w="826075" h="826075">
                  <a:moveTo>
                    <a:pt x="0" y="0"/>
                  </a:moveTo>
                  <a:lnTo>
                    <a:pt x="826076" y="0"/>
                  </a:lnTo>
                  <a:lnTo>
                    <a:pt x="826076" y="826075"/>
                  </a:lnTo>
                  <a:lnTo>
                    <a:pt x="0" y="8260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0" y="104775"/>
              <a:ext cx="6920818" cy="1437671"/>
            </a:xfrm>
            <a:prstGeom prst="rect">
              <a:avLst/>
            </a:prstGeom>
          </p:spPr>
          <p:txBody>
            <a:bodyPr lIns="0" tIns="0" rIns="0" bIns="0" rtlCol="0" anchor="t">
              <a:spAutoFit/>
            </a:bodyPr>
            <a:lstStyle/>
            <a:p>
              <a:pPr algn="l">
                <a:lnSpc>
                  <a:spcPts val="7827"/>
                </a:lnSpc>
              </a:pPr>
              <a:r>
                <a:rPr lang="en-US" sz="7599" spc="296">
                  <a:solidFill>
                    <a:srgbClr val="97DAF8"/>
                  </a:solidFill>
                  <a:latin typeface="Bebas Neue"/>
                  <a:ea typeface="Bebas Neue"/>
                  <a:cs typeface="Bebas Neue"/>
                  <a:sym typeface="Bebas Neue"/>
                </a:rPr>
                <a:t>UNDERSTANDING</a:t>
              </a:r>
            </a:p>
          </p:txBody>
        </p:sp>
        <p:sp>
          <p:nvSpPr>
            <p:cNvPr id="11" name="TextBox 11"/>
            <p:cNvSpPr txBox="1"/>
            <p:nvPr/>
          </p:nvSpPr>
          <p:spPr>
            <a:xfrm>
              <a:off x="0" y="1288376"/>
              <a:ext cx="8010577" cy="1802139"/>
            </a:xfrm>
            <a:prstGeom prst="rect">
              <a:avLst/>
            </a:prstGeom>
          </p:spPr>
          <p:txBody>
            <a:bodyPr lIns="0" tIns="0" rIns="0" bIns="0" rtlCol="0" anchor="t">
              <a:spAutoFit/>
            </a:bodyPr>
            <a:lstStyle/>
            <a:p>
              <a:pPr marL="0" lvl="0" indent="0" algn="l">
                <a:lnSpc>
                  <a:spcPts val="9884"/>
                </a:lnSpc>
                <a:spcBef>
                  <a:spcPct val="0"/>
                </a:spcBef>
              </a:pPr>
              <a:r>
                <a:rPr lang="en-US" sz="9596">
                  <a:solidFill>
                    <a:srgbClr val="97DAF8"/>
                  </a:solidFill>
                  <a:latin typeface="Bebas Neue"/>
                  <a:ea typeface="Bebas Neue"/>
                  <a:cs typeface="Bebas Neue"/>
                  <a:sym typeface="Bebas Neue"/>
                </a:rPr>
                <a:t>CREATIVE </a:t>
              </a:r>
              <a:r>
                <a:rPr lang="en-US" sz="9596" u="none" strike="noStrike">
                  <a:solidFill>
                    <a:srgbClr val="97DAF8"/>
                  </a:solidFill>
                  <a:latin typeface="Bebas Neue"/>
                  <a:ea typeface="Bebas Neue"/>
                  <a:cs typeface="Bebas Neue"/>
                  <a:sym typeface="Bebas Neue"/>
                </a:rPr>
                <a:t>NEEDS</a:t>
              </a:r>
            </a:p>
          </p:txBody>
        </p:sp>
      </p:grpSp>
      <p:sp>
        <p:nvSpPr>
          <p:cNvPr id="12" name="TextBox 12"/>
          <p:cNvSpPr txBox="1"/>
          <p:nvPr/>
        </p:nvSpPr>
        <p:spPr>
          <a:xfrm>
            <a:off x="2418059" y="1043415"/>
            <a:ext cx="7185615" cy="1203400"/>
          </a:xfrm>
          <a:prstGeom prst="rect">
            <a:avLst/>
          </a:prstGeom>
        </p:spPr>
        <p:txBody>
          <a:bodyPr lIns="0" tIns="0" rIns="0" bIns="0" rtlCol="0" anchor="t">
            <a:spAutoFit/>
          </a:bodyPr>
          <a:lstStyle/>
          <a:p>
            <a:pPr algn="ctr">
              <a:lnSpc>
                <a:spcPts val="9795"/>
              </a:lnSpc>
            </a:pPr>
            <a:r>
              <a:rPr lang="en-US" sz="6997" b="1" spc="1728">
                <a:solidFill>
                  <a:srgbClr val="97DAF8"/>
                </a:solidFill>
                <a:latin typeface="TT Chocolates Bold"/>
                <a:ea typeface="TT Chocolates Bold"/>
                <a:cs typeface="TT Chocolates Bold"/>
                <a:sym typeface="TT Chocolates Bold"/>
              </a:rPr>
              <a:t>OBJECTIVES</a:t>
            </a:r>
          </a:p>
        </p:txBody>
      </p:sp>
      <p:sp>
        <p:nvSpPr>
          <p:cNvPr id="13" name="TextBox 13"/>
          <p:cNvSpPr txBox="1"/>
          <p:nvPr/>
        </p:nvSpPr>
        <p:spPr>
          <a:xfrm>
            <a:off x="1638326" y="4349674"/>
            <a:ext cx="15620974" cy="1432306"/>
          </a:xfrm>
          <a:prstGeom prst="rect">
            <a:avLst/>
          </a:prstGeom>
        </p:spPr>
        <p:txBody>
          <a:bodyPr lIns="0" tIns="0" rIns="0" bIns="0" rtlCol="0" anchor="t">
            <a:spAutoFit/>
          </a:bodyPr>
          <a:lstStyle/>
          <a:p>
            <a:pPr marL="561339" lvl="1" indent="-280669" algn="l">
              <a:lnSpc>
                <a:spcPts val="3691"/>
              </a:lnSpc>
              <a:buFont typeface="Arial"/>
              <a:buChar char="•"/>
            </a:pPr>
            <a:r>
              <a:rPr lang="en-US" sz="2599" b="1" spc="642">
                <a:solidFill>
                  <a:srgbClr val="FFFFFF"/>
                </a:solidFill>
                <a:latin typeface="Avenir Ultra-Bold"/>
                <a:ea typeface="Avenir Ultra-Bold"/>
                <a:cs typeface="Avenir Ultra-Bold"/>
                <a:sym typeface="Avenir Ultra-Bold"/>
              </a:rPr>
              <a:t>What is the primary goal of this task or campaign? (e.g., increasing New accounts, boosting awareness, driving traffic)</a:t>
            </a:r>
          </a:p>
        </p:txBody>
      </p:sp>
      <p:sp>
        <p:nvSpPr>
          <p:cNvPr id="14" name="TextBox 14"/>
          <p:cNvSpPr txBox="1"/>
          <p:nvPr/>
        </p:nvSpPr>
        <p:spPr>
          <a:xfrm>
            <a:off x="1638326" y="6234282"/>
            <a:ext cx="15620974" cy="988555"/>
          </a:xfrm>
          <a:prstGeom prst="rect">
            <a:avLst/>
          </a:prstGeom>
        </p:spPr>
        <p:txBody>
          <a:bodyPr lIns="0" tIns="0" rIns="0" bIns="0" rtlCol="0" anchor="t">
            <a:spAutoFit/>
          </a:bodyPr>
          <a:lstStyle/>
          <a:p>
            <a:pPr marL="584122" lvl="1" indent="-292061" algn="l">
              <a:lnSpc>
                <a:spcPts val="3787"/>
              </a:lnSpc>
              <a:buFont typeface="Arial"/>
              <a:buChar char="•"/>
            </a:pPr>
            <a:r>
              <a:rPr lang="en-US" sz="2705" b="1" spc="668">
                <a:solidFill>
                  <a:srgbClr val="FFFFFF"/>
                </a:solidFill>
                <a:latin typeface="Avenir Ultra-Bold"/>
                <a:ea typeface="Avenir Ultra-Bold"/>
                <a:cs typeface="Avenir Ultra-Bold"/>
                <a:sym typeface="Avenir Ultra-Bold"/>
              </a:rPr>
              <a:t>WHAT ARE THE KEY PERFORMANCE INDICATORS (KPIS) FOR SUCCESS?</a:t>
            </a:r>
          </a:p>
        </p:txBody>
      </p:sp>
      <p:sp>
        <p:nvSpPr>
          <p:cNvPr id="15" name="TextBox 15"/>
          <p:cNvSpPr txBox="1"/>
          <p:nvPr/>
        </p:nvSpPr>
        <p:spPr>
          <a:xfrm>
            <a:off x="1638326" y="7675140"/>
            <a:ext cx="15620974" cy="1464805"/>
          </a:xfrm>
          <a:prstGeom prst="rect">
            <a:avLst/>
          </a:prstGeom>
        </p:spPr>
        <p:txBody>
          <a:bodyPr lIns="0" tIns="0" rIns="0" bIns="0" rtlCol="0" anchor="t">
            <a:spAutoFit/>
          </a:bodyPr>
          <a:lstStyle/>
          <a:p>
            <a:pPr marL="584122" lvl="1" indent="-292061" algn="l">
              <a:lnSpc>
                <a:spcPts val="3787"/>
              </a:lnSpc>
              <a:buFont typeface="Arial"/>
              <a:buChar char="•"/>
            </a:pPr>
            <a:r>
              <a:rPr lang="en-US" sz="2705" b="1" spc="668">
                <a:solidFill>
                  <a:srgbClr val="FFFFFF"/>
                </a:solidFill>
                <a:latin typeface="Avenir Ultra-Bold"/>
                <a:ea typeface="Avenir Ultra-Bold"/>
                <a:cs typeface="Avenir Ultra-Bold"/>
                <a:sym typeface="Avenir Ultra-Bold"/>
              </a:rPr>
              <a:t>WHO IS THE TARGET AUDIENCE? (E.G., DEMOGRAPHICS, PSYCHOGRAPHICS, EXISTING MEMBERS, POTENTIAL NEW MEMBERS)</a:t>
            </a:r>
          </a:p>
        </p:txBody>
      </p:sp>
      <p:sp>
        <p:nvSpPr>
          <p:cNvPr id="16" name="TextBox 16"/>
          <p:cNvSpPr txBox="1"/>
          <p:nvPr/>
        </p:nvSpPr>
        <p:spPr>
          <a:xfrm>
            <a:off x="8961673" y="9315450"/>
            <a:ext cx="8297627" cy="424277"/>
          </a:xfrm>
          <a:prstGeom prst="rect">
            <a:avLst/>
          </a:prstGeom>
        </p:spPr>
        <p:txBody>
          <a:bodyPr lIns="0" tIns="0" rIns="0" bIns="0" rtlCol="0" anchor="t">
            <a:spAutoFit/>
          </a:bodyPr>
          <a:lstStyle/>
          <a:p>
            <a:pPr marL="0" lvl="0" indent="0" algn="r">
              <a:lnSpc>
                <a:spcPts val="2402"/>
              </a:lnSpc>
              <a:spcBef>
                <a:spcPct val="0"/>
              </a:spcBef>
            </a:pPr>
            <a:r>
              <a:rPr lang="en-US" sz="3160">
                <a:solidFill>
                  <a:srgbClr val="FFFFFF"/>
                </a:solidFill>
                <a:latin typeface="Avenir Light"/>
                <a:ea typeface="Avenir Light"/>
                <a:cs typeface="Avenir Light"/>
                <a:sym typeface="Avenir Light"/>
              </a:rPr>
              <a:t> AARON H</a:t>
            </a:r>
            <a:r>
              <a:rPr lang="en-US" sz="3160" b="1">
                <a:solidFill>
                  <a:srgbClr val="FFFFFF"/>
                </a:solidFill>
                <a:latin typeface="Avenir Ultra-Bold"/>
                <a:ea typeface="Avenir Ultra-Bold"/>
                <a:cs typeface="Avenir Ultra-Bold"/>
                <a:sym typeface="Avenir Ultra-Bold"/>
              </a:rPr>
              <a:t>ART</a:t>
            </a:r>
            <a:r>
              <a:rPr lang="en-US" sz="3160">
                <a:solidFill>
                  <a:srgbClr val="FFFFFF"/>
                </a:solidFill>
                <a:latin typeface="Avenir Light"/>
                <a:ea typeface="Avenir Light"/>
                <a:cs typeface="Avenir Light"/>
                <a:sym typeface="Avenir Light"/>
              </a:rPr>
              <a:t>MAN | CREATIVE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AutoShape 3"/>
          <p:cNvSpPr/>
          <p:nvPr/>
        </p:nvSpPr>
        <p:spPr>
          <a:xfrm flipH="1" flipV="1">
            <a:off x="1028700" y="3672858"/>
            <a:ext cx="17259300" cy="0"/>
          </a:xfrm>
          <a:prstGeom prst="line">
            <a:avLst/>
          </a:prstGeom>
          <a:ln w="19050" cap="flat">
            <a:solidFill>
              <a:srgbClr val="97DAF8"/>
            </a:solidFill>
            <a:prstDash val="solid"/>
            <a:headEnd type="none" w="sm" len="sm"/>
            <a:tailEnd type="none" w="sm" len="sm"/>
          </a:ln>
        </p:spPr>
        <p:txBody>
          <a:bodyPr/>
          <a:lstStyle/>
          <a:p>
            <a:endParaRPr lang="en-US"/>
          </a:p>
        </p:txBody>
      </p:sp>
      <p:grpSp>
        <p:nvGrpSpPr>
          <p:cNvPr id="4" name="Group 4"/>
          <p:cNvGrpSpPr/>
          <p:nvPr/>
        </p:nvGrpSpPr>
        <p:grpSpPr>
          <a:xfrm>
            <a:off x="-9867981" y="3663333"/>
            <a:ext cx="10906206" cy="7341970"/>
            <a:chOff x="0" y="0"/>
            <a:chExt cx="14541608" cy="9789294"/>
          </a:xfrm>
        </p:grpSpPr>
        <p:pic>
          <p:nvPicPr>
            <p:cNvPr id="5" name="Picture 5"/>
            <p:cNvPicPr>
              <a:picLocks noChangeAspect="1"/>
            </p:cNvPicPr>
            <p:nvPr/>
          </p:nvPicPr>
          <p:blipFill>
            <a:blip r:embed="rId3"/>
            <a:srcRect l="7571" r="7571"/>
            <a:stretch>
              <a:fillRect/>
            </a:stretch>
          </p:blipFill>
          <p:spPr>
            <a:xfrm>
              <a:off x="0" y="0"/>
              <a:ext cx="14541608" cy="9789294"/>
            </a:xfrm>
            <a:prstGeom prst="rect">
              <a:avLst/>
            </a:prstGeom>
          </p:spPr>
        </p:pic>
      </p:grpSp>
      <p:sp>
        <p:nvSpPr>
          <p:cNvPr id="6" name="AutoShape 6"/>
          <p:cNvSpPr/>
          <p:nvPr/>
        </p:nvSpPr>
        <p:spPr>
          <a:xfrm flipH="1" flipV="1">
            <a:off x="1038225" y="0"/>
            <a:ext cx="0" cy="5781980"/>
          </a:xfrm>
          <a:prstGeom prst="line">
            <a:avLst/>
          </a:prstGeom>
          <a:ln w="19050" cap="flat">
            <a:solidFill>
              <a:srgbClr val="97DAF8"/>
            </a:solidFill>
            <a:prstDash val="solid"/>
            <a:headEnd type="none" w="sm" len="sm"/>
            <a:tailEnd type="none" w="sm" len="sm"/>
          </a:ln>
        </p:spPr>
        <p:txBody>
          <a:bodyPr/>
          <a:lstStyle/>
          <a:p>
            <a:endParaRPr lang="en-US"/>
          </a:p>
        </p:txBody>
      </p:sp>
      <p:sp>
        <p:nvSpPr>
          <p:cNvPr id="7" name="AutoShape 7"/>
          <p:cNvSpPr/>
          <p:nvPr/>
        </p:nvSpPr>
        <p:spPr>
          <a:xfrm flipV="1">
            <a:off x="11549766" y="18745"/>
            <a:ext cx="0" cy="3644589"/>
          </a:xfrm>
          <a:prstGeom prst="line">
            <a:avLst/>
          </a:prstGeom>
          <a:ln w="19050" cap="flat">
            <a:solidFill>
              <a:srgbClr val="97DAF8"/>
            </a:solidFill>
            <a:prstDash val="solid"/>
            <a:headEnd type="none" w="sm" len="sm"/>
            <a:tailEnd type="none" w="sm" len="sm"/>
          </a:ln>
        </p:spPr>
        <p:txBody>
          <a:bodyPr/>
          <a:lstStyle/>
          <a:p>
            <a:endParaRPr lang="en-US"/>
          </a:p>
        </p:txBody>
      </p:sp>
      <p:grpSp>
        <p:nvGrpSpPr>
          <p:cNvPr id="8" name="Group 8"/>
          <p:cNvGrpSpPr/>
          <p:nvPr/>
        </p:nvGrpSpPr>
        <p:grpSpPr>
          <a:xfrm>
            <a:off x="11913868" y="557609"/>
            <a:ext cx="6007933" cy="2317886"/>
            <a:chOff x="0" y="0"/>
            <a:chExt cx="8010577" cy="3090515"/>
          </a:xfrm>
        </p:grpSpPr>
        <p:sp>
          <p:nvSpPr>
            <p:cNvPr id="9" name="Freeform 9"/>
            <p:cNvSpPr/>
            <p:nvPr/>
          </p:nvSpPr>
          <p:spPr>
            <a:xfrm>
              <a:off x="7063706" y="241019"/>
              <a:ext cx="826075" cy="826075"/>
            </a:xfrm>
            <a:custGeom>
              <a:avLst/>
              <a:gdLst/>
              <a:ahLst/>
              <a:cxnLst/>
              <a:rect l="l" t="t" r="r" b="b"/>
              <a:pathLst>
                <a:path w="826075" h="826075">
                  <a:moveTo>
                    <a:pt x="0" y="0"/>
                  </a:moveTo>
                  <a:lnTo>
                    <a:pt x="826076" y="0"/>
                  </a:lnTo>
                  <a:lnTo>
                    <a:pt x="826076" y="826075"/>
                  </a:lnTo>
                  <a:lnTo>
                    <a:pt x="0" y="8260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0" y="104775"/>
              <a:ext cx="6920818" cy="1437671"/>
            </a:xfrm>
            <a:prstGeom prst="rect">
              <a:avLst/>
            </a:prstGeom>
          </p:spPr>
          <p:txBody>
            <a:bodyPr lIns="0" tIns="0" rIns="0" bIns="0" rtlCol="0" anchor="t">
              <a:spAutoFit/>
            </a:bodyPr>
            <a:lstStyle/>
            <a:p>
              <a:pPr algn="l">
                <a:lnSpc>
                  <a:spcPts val="7827"/>
                </a:lnSpc>
              </a:pPr>
              <a:r>
                <a:rPr lang="en-US" sz="7599" spc="296">
                  <a:solidFill>
                    <a:srgbClr val="97DAF8"/>
                  </a:solidFill>
                  <a:latin typeface="Bebas Neue"/>
                  <a:ea typeface="Bebas Neue"/>
                  <a:cs typeface="Bebas Neue"/>
                  <a:sym typeface="Bebas Neue"/>
                </a:rPr>
                <a:t>UNDERSTANDING</a:t>
              </a:r>
            </a:p>
          </p:txBody>
        </p:sp>
        <p:sp>
          <p:nvSpPr>
            <p:cNvPr id="11" name="TextBox 11"/>
            <p:cNvSpPr txBox="1"/>
            <p:nvPr/>
          </p:nvSpPr>
          <p:spPr>
            <a:xfrm>
              <a:off x="0" y="1288376"/>
              <a:ext cx="8010577" cy="1802139"/>
            </a:xfrm>
            <a:prstGeom prst="rect">
              <a:avLst/>
            </a:prstGeom>
          </p:spPr>
          <p:txBody>
            <a:bodyPr lIns="0" tIns="0" rIns="0" bIns="0" rtlCol="0" anchor="t">
              <a:spAutoFit/>
            </a:bodyPr>
            <a:lstStyle/>
            <a:p>
              <a:pPr marL="0" lvl="0" indent="0" algn="l">
                <a:lnSpc>
                  <a:spcPts val="9884"/>
                </a:lnSpc>
                <a:spcBef>
                  <a:spcPct val="0"/>
                </a:spcBef>
              </a:pPr>
              <a:r>
                <a:rPr lang="en-US" sz="9596">
                  <a:solidFill>
                    <a:srgbClr val="97DAF8"/>
                  </a:solidFill>
                  <a:latin typeface="Bebas Neue"/>
                  <a:ea typeface="Bebas Neue"/>
                  <a:cs typeface="Bebas Neue"/>
                  <a:sym typeface="Bebas Neue"/>
                </a:rPr>
                <a:t>CREATIVE </a:t>
              </a:r>
              <a:r>
                <a:rPr lang="en-US" sz="9596" u="none" strike="noStrike">
                  <a:solidFill>
                    <a:srgbClr val="97DAF8"/>
                  </a:solidFill>
                  <a:latin typeface="Bebas Neue"/>
                  <a:ea typeface="Bebas Neue"/>
                  <a:cs typeface="Bebas Neue"/>
                  <a:sym typeface="Bebas Neue"/>
                </a:rPr>
                <a:t>NEEDS</a:t>
              </a:r>
            </a:p>
          </p:txBody>
        </p:sp>
      </p:grpSp>
      <p:sp>
        <p:nvSpPr>
          <p:cNvPr id="12" name="TextBox 12"/>
          <p:cNvSpPr txBox="1"/>
          <p:nvPr/>
        </p:nvSpPr>
        <p:spPr>
          <a:xfrm>
            <a:off x="2418059" y="669233"/>
            <a:ext cx="7185615" cy="2441650"/>
          </a:xfrm>
          <a:prstGeom prst="rect">
            <a:avLst/>
          </a:prstGeom>
        </p:spPr>
        <p:txBody>
          <a:bodyPr lIns="0" tIns="0" rIns="0" bIns="0" rtlCol="0" anchor="t">
            <a:spAutoFit/>
          </a:bodyPr>
          <a:lstStyle/>
          <a:p>
            <a:pPr algn="ctr">
              <a:lnSpc>
                <a:spcPts val="9795"/>
              </a:lnSpc>
            </a:pPr>
            <a:r>
              <a:rPr lang="en-US" sz="6997" b="1" spc="1728">
                <a:solidFill>
                  <a:srgbClr val="97DAF8"/>
                </a:solidFill>
                <a:latin typeface="TT Chocolates Bold"/>
                <a:ea typeface="TT Chocolates Bold"/>
                <a:cs typeface="TT Chocolates Bold"/>
                <a:sym typeface="TT Chocolates Bold"/>
              </a:rPr>
              <a:t>BRAND AND MESSAGING</a:t>
            </a:r>
          </a:p>
        </p:txBody>
      </p:sp>
      <p:sp>
        <p:nvSpPr>
          <p:cNvPr id="13" name="TextBox 13"/>
          <p:cNvSpPr txBox="1"/>
          <p:nvPr/>
        </p:nvSpPr>
        <p:spPr>
          <a:xfrm>
            <a:off x="1638326" y="4349674"/>
            <a:ext cx="15620974" cy="965581"/>
          </a:xfrm>
          <a:prstGeom prst="rect">
            <a:avLst/>
          </a:prstGeom>
        </p:spPr>
        <p:txBody>
          <a:bodyPr lIns="0" tIns="0" rIns="0" bIns="0" rtlCol="0" anchor="t">
            <a:spAutoFit/>
          </a:bodyPr>
          <a:lstStyle/>
          <a:p>
            <a:pPr marL="561339" lvl="1" indent="-280669" algn="l">
              <a:lnSpc>
                <a:spcPts val="3691"/>
              </a:lnSpc>
              <a:buFont typeface="Arial"/>
              <a:buChar char="•"/>
            </a:pPr>
            <a:r>
              <a:rPr lang="en-US" sz="2599" b="1" spc="642">
                <a:solidFill>
                  <a:srgbClr val="FFFFFF"/>
                </a:solidFill>
                <a:latin typeface="Avenir Ultra-Bold"/>
                <a:ea typeface="Avenir Ultra-Bold"/>
                <a:cs typeface="Avenir Ultra-Bold"/>
                <a:sym typeface="Avenir Ultra-Bold"/>
              </a:rPr>
              <a:t>How does this align with True Sky’s overall mission and values?</a:t>
            </a:r>
          </a:p>
        </p:txBody>
      </p:sp>
      <p:sp>
        <p:nvSpPr>
          <p:cNvPr id="14" name="TextBox 14"/>
          <p:cNvSpPr txBox="1"/>
          <p:nvPr/>
        </p:nvSpPr>
        <p:spPr>
          <a:xfrm>
            <a:off x="1638326" y="6000920"/>
            <a:ext cx="15620974" cy="988555"/>
          </a:xfrm>
          <a:prstGeom prst="rect">
            <a:avLst/>
          </a:prstGeom>
        </p:spPr>
        <p:txBody>
          <a:bodyPr lIns="0" tIns="0" rIns="0" bIns="0" rtlCol="0" anchor="t">
            <a:spAutoFit/>
          </a:bodyPr>
          <a:lstStyle/>
          <a:p>
            <a:pPr marL="584122" lvl="1" indent="-292061" algn="l">
              <a:lnSpc>
                <a:spcPts val="3787"/>
              </a:lnSpc>
              <a:buFont typeface="Arial"/>
              <a:buChar char="•"/>
            </a:pPr>
            <a:r>
              <a:rPr lang="en-US" sz="2705" b="1" spc="668">
                <a:solidFill>
                  <a:srgbClr val="FFFFFF"/>
                </a:solidFill>
                <a:latin typeface="Avenir Ultra-Bold"/>
                <a:ea typeface="Avenir Ultra-Bold"/>
                <a:cs typeface="Avenir Ultra-Bold"/>
                <a:sym typeface="Avenir Ultra-Bold"/>
              </a:rPr>
              <a:t>WHAT IS THE DESIRED TONE OR VOICE FOR THIS PROJECT? (E.G., FRIENDLY, PROFESSIONAL, EMPOWERING)</a:t>
            </a:r>
          </a:p>
        </p:txBody>
      </p:sp>
      <p:sp>
        <p:nvSpPr>
          <p:cNvPr id="15" name="TextBox 15"/>
          <p:cNvSpPr txBox="1"/>
          <p:nvPr/>
        </p:nvSpPr>
        <p:spPr>
          <a:xfrm>
            <a:off x="1638326" y="7675140"/>
            <a:ext cx="15620974" cy="988555"/>
          </a:xfrm>
          <a:prstGeom prst="rect">
            <a:avLst/>
          </a:prstGeom>
        </p:spPr>
        <p:txBody>
          <a:bodyPr lIns="0" tIns="0" rIns="0" bIns="0" rtlCol="0" anchor="t">
            <a:spAutoFit/>
          </a:bodyPr>
          <a:lstStyle/>
          <a:p>
            <a:pPr marL="584122" lvl="1" indent="-292061" algn="l">
              <a:lnSpc>
                <a:spcPts val="3787"/>
              </a:lnSpc>
              <a:buFont typeface="Arial"/>
              <a:buChar char="•"/>
            </a:pPr>
            <a:r>
              <a:rPr lang="en-US" sz="2705" b="1" spc="668">
                <a:solidFill>
                  <a:srgbClr val="FFFFFF"/>
                </a:solidFill>
                <a:latin typeface="Avenir Ultra-Bold"/>
                <a:ea typeface="Avenir Ultra-Bold"/>
                <a:cs typeface="Avenir Ultra-Bold"/>
                <a:sym typeface="Avenir Ultra-Bold"/>
              </a:rPr>
              <a:t>ARE THERE SPECIFIC MESSAGING THEMES THAT SHOULD BE FOLLOWED?</a:t>
            </a:r>
          </a:p>
        </p:txBody>
      </p:sp>
      <p:sp>
        <p:nvSpPr>
          <p:cNvPr id="16" name="TextBox 16"/>
          <p:cNvSpPr txBox="1"/>
          <p:nvPr/>
        </p:nvSpPr>
        <p:spPr>
          <a:xfrm>
            <a:off x="8961673" y="9315450"/>
            <a:ext cx="8297627" cy="424277"/>
          </a:xfrm>
          <a:prstGeom prst="rect">
            <a:avLst/>
          </a:prstGeom>
        </p:spPr>
        <p:txBody>
          <a:bodyPr lIns="0" tIns="0" rIns="0" bIns="0" rtlCol="0" anchor="t">
            <a:spAutoFit/>
          </a:bodyPr>
          <a:lstStyle/>
          <a:p>
            <a:pPr marL="0" lvl="0" indent="0" algn="r">
              <a:lnSpc>
                <a:spcPts val="2402"/>
              </a:lnSpc>
              <a:spcBef>
                <a:spcPct val="0"/>
              </a:spcBef>
            </a:pPr>
            <a:r>
              <a:rPr lang="en-US" sz="3160">
                <a:solidFill>
                  <a:srgbClr val="FFFFFF"/>
                </a:solidFill>
                <a:latin typeface="Avenir Light"/>
                <a:ea typeface="Avenir Light"/>
                <a:cs typeface="Avenir Light"/>
                <a:sym typeface="Avenir Light"/>
              </a:rPr>
              <a:t> AARON H</a:t>
            </a:r>
            <a:r>
              <a:rPr lang="en-US" sz="3160" b="1">
                <a:solidFill>
                  <a:srgbClr val="FFFFFF"/>
                </a:solidFill>
                <a:latin typeface="Avenir Ultra-Bold"/>
                <a:ea typeface="Avenir Ultra-Bold"/>
                <a:cs typeface="Avenir Ultra-Bold"/>
                <a:sym typeface="Avenir Ultra-Bold"/>
              </a:rPr>
              <a:t>ART</a:t>
            </a:r>
            <a:r>
              <a:rPr lang="en-US" sz="3160">
                <a:solidFill>
                  <a:srgbClr val="FFFFFF"/>
                </a:solidFill>
                <a:latin typeface="Avenir Light"/>
                <a:ea typeface="Avenir Light"/>
                <a:cs typeface="Avenir Light"/>
                <a:sym typeface="Avenir Light"/>
              </a:rPr>
              <a:t>MAN | CREATIVE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AutoShape 3"/>
          <p:cNvSpPr/>
          <p:nvPr/>
        </p:nvSpPr>
        <p:spPr>
          <a:xfrm flipH="1" flipV="1">
            <a:off x="1028700" y="3672858"/>
            <a:ext cx="17259300" cy="0"/>
          </a:xfrm>
          <a:prstGeom prst="line">
            <a:avLst/>
          </a:prstGeom>
          <a:ln w="19050" cap="flat">
            <a:solidFill>
              <a:srgbClr val="97DAF8"/>
            </a:solidFill>
            <a:prstDash val="solid"/>
            <a:headEnd type="none" w="sm" len="sm"/>
            <a:tailEnd type="none" w="sm" len="sm"/>
          </a:ln>
        </p:spPr>
        <p:txBody>
          <a:bodyPr/>
          <a:lstStyle/>
          <a:p>
            <a:endParaRPr lang="en-US"/>
          </a:p>
        </p:txBody>
      </p:sp>
      <p:grpSp>
        <p:nvGrpSpPr>
          <p:cNvPr id="4" name="Group 4"/>
          <p:cNvGrpSpPr/>
          <p:nvPr/>
        </p:nvGrpSpPr>
        <p:grpSpPr>
          <a:xfrm>
            <a:off x="-9867981" y="3663333"/>
            <a:ext cx="10906206" cy="7341970"/>
            <a:chOff x="0" y="0"/>
            <a:chExt cx="14541608" cy="9789294"/>
          </a:xfrm>
        </p:grpSpPr>
        <p:pic>
          <p:nvPicPr>
            <p:cNvPr id="5" name="Picture 5"/>
            <p:cNvPicPr>
              <a:picLocks noChangeAspect="1"/>
            </p:cNvPicPr>
            <p:nvPr/>
          </p:nvPicPr>
          <p:blipFill>
            <a:blip r:embed="rId3"/>
            <a:srcRect l="7571" r="7571"/>
            <a:stretch>
              <a:fillRect/>
            </a:stretch>
          </p:blipFill>
          <p:spPr>
            <a:xfrm>
              <a:off x="0" y="0"/>
              <a:ext cx="14541608" cy="9789294"/>
            </a:xfrm>
            <a:prstGeom prst="rect">
              <a:avLst/>
            </a:prstGeom>
          </p:spPr>
        </p:pic>
      </p:grpSp>
      <p:sp>
        <p:nvSpPr>
          <p:cNvPr id="6" name="AutoShape 6"/>
          <p:cNvSpPr/>
          <p:nvPr/>
        </p:nvSpPr>
        <p:spPr>
          <a:xfrm flipH="1" flipV="1">
            <a:off x="1038225" y="0"/>
            <a:ext cx="0" cy="5781980"/>
          </a:xfrm>
          <a:prstGeom prst="line">
            <a:avLst/>
          </a:prstGeom>
          <a:ln w="19050" cap="flat">
            <a:solidFill>
              <a:srgbClr val="97DAF8"/>
            </a:solidFill>
            <a:prstDash val="solid"/>
            <a:headEnd type="none" w="sm" len="sm"/>
            <a:tailEnd type="none" w="sm" len="sm"/>
          </a:ln>
        </p:spPr>
        <p:txBody>
          <a:bodyPr/>
          <a:lstStyle/>
          <a:p>
            <a:endParaRPr lang="en-US"/>
          </a:p>
        </p:txBody>
      </p:sp>
      <p:sp>
        <p:nvSpPr>
          <p:cNvPr id="7" name="AutoShape 7"/>
          <p:cNvSpPr/>
          <p:nvPr/>
        </p:nvSpPr>
        <p:spPr>
          <a:xfrm flipV="1">
            <a:off x="11549766" y="18745"/>
            <a:ext cx="0" cy="3644589"/>
          </a:xfrm>
          <a:prstGeom prst="line">
            <a:avLst/>
          </a:prstGeom>
          <a:ln w="19050" cap="flat">
            <a:solidFill>
              <a:srgbClr val="97DAF8"/>
            </a:solidFill>
            <a:prstDash val="solid"/>
            <a:headEnd type="none" w="sm" len="sm"/>
            <a:tailEnd type="none" w="sm" len="sm"/>
          </a:ln>
        </p:spPr>
        <p:txBody>
          <a:bodyPr/>
          <a:lstStyle/>
          <a:p>
            <a:endParaRPr lang="en-US"/>
          </a:p>
        </p:txBody>
      </p:sp>
      <p:grpSp>
        <p:nvGrpSpPr>
          <p:cNvPr id="8" name="Group 8"/>
          <p:cNvGrpSpPr/>
          <p:nvPr/>
        </p:nvGrpSpPr>
        <p:grpSpPr>
          <a:xfrm>
            <a:off x="11913868" y="557609"/>
            <a:ext cx="6007933" cy="2317886"/>
            <a:chOff x="0" y="0"/>
            <a:chExt cx="8010577" cy="3090515"/>
          </a:xfrm>
        </p:grpSpPr>
        <p:sp>
          <p:nvSpPr>
            <p:cNvPr id="9" name="Freeform 9"/>
            <p:cNvSpPr/>
            <p:nvPr/>
          </p:nvSpPr>
          <p:spPr>
            <a:xfrm>
              <a:off x="7063706" y="241019"/>
              <a:ext cx="826075" cy="826075"/>
            </a:xfrm>
            <a:custGeom>
              <a:avLst/>
              <a:gdLst/>
              <a:ahLst/>
              <a:cxnLst/>
              <a:rect l="l" t="t" r="r" b="b"/>
              <a:pathLst>
                <a:path w="826075" h="826075">
                  <a:moveTo>
                    <a:pt x="0" y="0"/>
                  </a:moveTo>
                  <a:lnTo>
                    <a:pt x="826076" y="0"/>
                  </a:lnTo>
                  <a:lnTo>
                    <a:pt x="826076" y="826075"/>
                  </a:lnTo>
                  <a:lnTo>
                    <a:pt x="0" y="8260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0" y="104775"/>
              <a:ext cx="6920818" cy="1437671"/>
            </a:xfrm>
            <a:prstGeom prst="rect">
              <a:avLst/>
            </a:prstGeom>
          </p:spPr>
          <p:txBody>
            <a:bodyPr lIns="0" tIns="0" rIns="0" bIns="0" rtlCol="0" anchor="t">
              <a:spAutoFit/>
            </a:bodyPr>
            <a:lstStyle/>
            <a:p>
              <a:pPr algn="l">
                <a:lnSpc>
                  <a:spcPts val="7827"/>
                </a:lnSpc>
              </a:pPr>
              <a:r>
                <a:rPr lang="en-US" sz="7599" spc="296">
                  <a:solidFill>
                    <a:srgbClr val="97DAF8"/>
                  </a:solidFill>
                  <a:latin typeface="Bebas Neue"/>
                  <a:ea typeface="Bebas Neue"/>
                  <a:cs typeface="Bebas Neue"/>
                  <a:sym typeface="Bebas Neue"/>
                </a:rPr>
                <a:t>UNDERSTANDING</a:t>
              </a:r>
            </a:p>
          </p:txBody>
        </p:sp>
        <p:sp>
          <p:nvSpPr>
            <p:cNvPr id="11" name="TextBox 11"/>
            <p:cNvSpPr txBox="1"/>
            <p:nvPr/>
          </p:nvSpPr>
          <p:spPr>
            <a:xfrm>
              <a:off x="0" y="1288376"/>
              <a:ext cx="8010577" cy="1802139"/>
            </a:xfrm>
            <a:prstGeom prst="rect">
              <a:avLst/>
            </a:prstGeom>
          </p:spPr>
          <p:txBody>
            <a:bodyPr lIns="0" tIns="0" rIns="0" bIns="0" rtlCol="0" anchor="t">
              <a:spAutoFit/>
            </a:bodyPr>
            <a:lstStyle/>
            <a:p>
              <a:pPr marL="0" lvl="0" indent="0" algn="l">
                <a:lnSpc>
                  <a:spcPts val="9884"/>
                </a:lnSpc>
                <a:spcBef>
                  <a:spcPct val="0"/>
                </a:spcBef>
              </a:pPr>
              <a:r>
                <a:rPr lang="en-US" sz="9596">
                  <a:solidFill>
                    <a:srgbClr val="97DAF8"/>
                  </a:solidFill>
                  <a:latin typeface="Bebas Neue"/>
                  <a:ea typeface="Bebas Neue"/>
                  <a:cs typeface="Bebas Neue"/>
                  <a:sym typeface="Bebas Neue"/>
                </a:rPr>
                <a:t>CREATIVE </a:t>
              </a:r>
              <a:r>
                <a:rPr lang="en-US" sz="9596" u="none" strike="noStrike">
                  <a:solidFill>
                    <a:srgbClr val="97DAF8"/>
                  </a:solidFill>
                  <a:latin typeface="Bebas Neue"/>
                  <a:ea typeface="Bebas Neue"/>
                  <a:cs typeface="Bebas Neue"/>
                  <a:sym typeface="Bebas Neue"/>
                </a:rPr>
                <a:t>NEEDS</a:t>
              </a:r>
            </a:p>
          </p:txBody>
        </p:sp>
      </p:grpSp>
      <p:sp>
        <p:nvSpPr>
          <p:cNvPr id="12" name="TextBox 12"/>
          <p:cNvSpPr txBox="1"/>
          <p:nvPr/>
        </p:nvSpPr>
        <p:spPr>
          <a:xfrm>
            <a:off x="2110310" y="414734"/>
            <a:ext cx="8367372" cy="2441650"/>
          </a:xfrm>
          <a:prstGeom prst="rect">
            <a:avLst/>
          </a:prstGeom>
        </p:spPr>
        <p:txBody>
          <a:bodyPr lIns="0" tIns="0" rIns="0" bIns="0" rtlCol="0" anchor="t">
            <a:spAutoFit/>
          </a:bodyPr>
          <a:lstStyle/>
          <a:p>
            <a:pPr algn="ctr">
              <a:lnSpc>
                <a:spcPts val="9795"/>
              </a:lnSpc>
            </a:pPr>
            <a:r>
              <a:rPr lang="en-US" sz="6997" b="1" spc="1728">
                <a:solidFill>
                  <a:srgbClr val="97DAF8"/>
                </a:solidFill>
                <a:latin typeface="TT Chocolates Bold"/>
                <a:ea typeface="TT Chocolates Bold"/>
                <a:cs typeface="TT Chocolates Bold"/>
                <a:sym typeface="TT Chocolates Bold"/>
              </a:rPr>
              <a:t>DETAILS AND DELIVERABLES</a:t>
            </a:r>
          </a:p>
        </p:txBody>
      </p:sp>
      <p:sp>
        <p:nvSpPr>
          <p:cNvPr id="13" name="TextBox 13"/>
          <p:cNvSpPr txBox="1"/>
          <p:nvPr/>
        </p:nvSpPr>
        <p:spPr>
          <a:xfrm>
            <a:off x="1638326" y="4349674"/>
            <a:ext cx="15620974" cy="498856"/>
          </a:xfrm>
          <a:prstGeom prst="rect">
            <a:avLst/>
          </a:prstGeom>
        </p:spPr>
        <p:txBody>
          <a:bodyPr lIns="0" tIns="0" rIns="0" bIns="0" rtlCol="0" anchor="t">
            <a:spAutoFit/>
          </a:bodyPr>
          <a:lstStyle/>
          <a:p>
            <a:pPr marL="561339" lvl="1" indent="-280669" algn="l">
              <a:lnSpc>
                <a:spcPts val="3691"/>
              </a:lnSpc>
              <a:buFont typeface="Arial"/>
              <a:buChar char="•"/>
            </a:pPr>
            <a:r>
              <a:rPr lang="en-US" sz="2599" b="1" spc="642">
                <a:solidFill>
                  <a:srgbClr val="FFFFFF"/>
                </a:solidFill>
                <a:latin typeface="Avenir Ultra-Bold"/>
                <a:ea typeface="Avenir Ultra-Bold"/>
                <a:cs typeface="Avenir Ultra-Bold"/>
                <a:sym typeface="Avenir Ultra-Bold"/>
              </a:rPr>
              <a:t>How will this be used? (E.G.ITM’s, poster, or ad)</a:t>
            </a:r>
          </a:p>
        </p:txBody>
      </p:sp>
      <p:sp>
        <p:nvSpPr>
          <p:cNvPr id="14" name="TextBox 14"/>
          <p:cNvSpPr txBox="1"/>
          <p:nvPr/>
        </p:nvSpPr>
        <p:spPr>
          <a:xfrm>
            <a:off x="1638326" y="6000920"/>
            <a:ext cx="15620974" cy="512305"/>
          </a:xfrm>
          <a:prstGeom prst="rect">
            <a:avLst/>
          </a:prstGeom>
        </p:spPr>
        <p:txBody>
          <a:bodyPr lIns="0" tIns="0" rIns="0" bIns="0" rtlCol="0" anchor="t">
            <a:spAutoFit/>
          </a:bodyPr>
          <a:lstStyle/>
          <a:p>
            <a:pPr marL="584122" lvl="1" indent="-292061" algn="l">
              <a:lnSpc>
                <a:spcPts val="3787"/>
              </a:lnSpc>
              <a:buFont typeface="Arial"/>
              <a:buChar char="•"/>
            </a:pPr>
            <a:r>
              <a:rPr lang="en-US" sz="2705" b="1" spc="668">
                <a:solidFill>
                  <a:srgbClr val="FFFFFF"/>
                </a:solidFill>
                <a:latin typeface="Avenir Ultra-Bold"/>
                <a:ea typeface="Avenir Ultra-Bold"/>
                <a:cs typeface="Avenir Ultra-Bold"/>
                <a:sym typeface="Avenir Ultra-Bold"/>
              </a:rPr>
              <a:t>WHAT IS THE SIZE OF SAID DILIVERABLE?</a:t>
            </a:r>
          </a:p>
        </p:txBody>
      </p:sp>
      <p:sp>
        <p:nvSpPr>
          <p:cNvPr id="15" name="TextBox 15"/>
          <p:cNvSpPr txBox="1"/>
          <p:nvPr/>
        </p:nvSpPr>
        <p:spPr>
          <a:xfrm>
            <a:off x="1638326" y="7675140"/>
            <a:ext cx="15620974" cy="988555"/>
          </a:xfrm>
          <a:prstGeom prst="rect">
            <a:avLst/>
          </a:prstGeom>
        </p:spPr>
        <p:txBody>
          <a:bodyPr lIns="0" tIns="0" rIns="0" bIns="0" rtlCol="0" anchor="t">
            <a:spAutoFit/>
          </a:bodyPr>
          <a:lstStyle/>
          <a:p>
            <a:pPr marL="584122" lvl="1" indent="-292061" algn="l">
              <a:lnSpc>
                <a:spcPts val="3787"/>
              </a:lnSpc>
              <a:buFont typeface="Arial"/>
              <a:buChar char="•"/>
            </a:pPr>
            <a:r>
              <a:rPr lang="en-US" sz="2705" b="1" spc="668">
                <a:solidFill>
                  <a:srgbClr val="FFFFFF"/>
                </a:solidFill>
                <a:latin typeface="Avenir Ultra-Bold"/>
                <a:ea typeface="Avenir Ultra-Bold"/>
                <a:cs typeface="Avenir Ultra-Bold"/>
                <a:sym typeface="Avenir Ultra-Bold"/>
              </a:rPr>
              <a:t>IS THERE A SPECIFIC FILE ARCHITYPE NEEDED FOR THIS AD?(E.G. PNG, PDF, JPG, AI, PSD, INDD...ETC)</a:t>
            </a:r>
          </a:p>
        </p:txBody>
      </p:sp>
      <p:sp>
        <p:nvSpPr>
          <p:cNvPr id="16" name="TextBox 16"/>
          <p:cNvSpPr txBox="1"/>
          <p:nvPr/>
        </p:nvSpPr>
        <p:spPr>
          <a:xfrm>
            <a:off x="8961673" y="9315450"/>
            <a:ext cx="8297627" cy="424277"/>
          </a:xfrm>
          <a:prstGeom prst="rect">
            <a:avLst/>
          </a:prstGeom>
        </p:spPr>
        <p:txBody>
          <a:bodyPr lIns="0" tIns="0" rIns="0" bIns="0" rtlCol="0" anchor="t">
            <a:spAutoFit/>
          </a:bodyPr>
          <a:lstStyle/>
          <a:p>
            <a:pPr marL="0" lvl="0" indent="0" algn="r">
              <a:lnSpc>
                <a:spcPts val="2402"/>
              </a:lnSpc>
              <a:spcBef>
                <a:spcPct val="0"/>
              </a:spcBef>
            </a:pPr>
            <a:r>
              <a:rPr lang="en-US" sz="3160">
                <a:solidFill>
                  <a:srgbClr val="FFFFFF"/>
                </a:solidFill>
                <a:latin typeface="Avenir Light"/>
                <a:ea typeface="Avenir Light"/>
                <a:cs typeface="Avenir Light"/>
                <a:sym typeface="Avenir Light"/>
              </a:rPr>
              <a:t> AARON H</a:t>
            </a:r>
            <a:r>
              <a:rPr lang="en-US" sz="3160" b="1">
                <a:solidFill>
                  <a:srgbClr val="FFFFFF"/>
                </a:solidFill>
                <a:latin typeface="Avenir Ultra-Bold"/>
                <a:ea typeface="Avenir Ultra-Bold"/>
                <a:cs typeface="Avenir Ultra-Bold"/>
                <a:sym typeface="Avenir Ultra-Bold"/>
              </a:rPr>
              <a:t>ART</a:t>
            </a:r>
            <a:r>
              <a:rPr lang="en-US" sz="3160">
                <a:solidFill>
                  <a:srgbClr val="FFFFFF"/>
                </a:solidFill>
                <a:latin typeface="Avenir Light"/>
                <a:ea typeface="Avenir Light"/>
                <a:cs typeface="Avenir Light"/>
                <a:sym typeface="Avenir Light"/>
              </a:rPr>
              <a:t>MAN | CREATIVE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697</Words>
  <Application>Microsoft Macintosh PowerPoint</Application>
  <PresentationFormat>Custom</PresentationFormat>
  <Paragraphs>116</Paragraphs>
  <Slides>19</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19</vt:i4>
      </vt:variant>
    </vt:vector>
  </HeadingPairs>
  <TitlesOfParts>
    <vt:vector size="35" baseType="lpstr">
      <vt:lpstr>Quicksand Bold</vt:lpstr>
      <vt:lpstr>Arial</vt:lpstr>
      <vt:lpstr>Pinyon Script</vt:lpstr>
      <vt:lpstr>TT Chocolates Bold</vt:lpstr>
      <vt:lpstr>TT Mussels</vt:lpstr>
      <vt:lpstr>Quicksand</vt:lpstr>
      <vt:lpstr>Aileron Bold</vt:lpstr>
      <vt:lpstr>Bricolage Grotesque 28 SemiCondensed</vt:lpstr>
      <vt:lpstr>Avenir Bold</vt:lpstr>
      <vt:lpstr>TT Chocolates</vt:lpstr>
      <vt:lpstr>Bebas Neue</vt:lpstr>
      <vt:lpstr>Bebas Neue Bold</vt:lpstr>
      <vt:lpstr>Calibri</vt:lpstr>
      <vt:lpstr>Avenir Light</vt:lpstr>
      <vt:lpstr>Avenir Ultra-Bold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TS_CreativeBreif_V1_010225 </dc:title>
  <cp:lastModifiedBy>Aaron Hartman</cp:lastModifiedBy>
  <cp:revision>2</cp:revision>
  <dcterms:created xsi:type="dcterms:W3CDTF">2006-08-16T00:00:00Z</dcterms:created>
  <dcterms:modified xsi:type="dcterms:W3CDTF">2025-01-26T00:19:15Z</dcterms:modified>
  <dc:identifier>DAGdPwSDesE</dc:identifier>
</cp:coreProperties>
</file>