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roxima Nova" charset="1" panose="02000506030000020004"/>
      <p:regular r:id="rId10"/>
    </p:embeddedFont>
    <p:embeddedFont>
      <p:font typeface="Proxima Nova Bold" charset="1" panose="02000506030000020004"/>
      <p:regular r:id="rId11"/>
    </p:embeddedFont>
    <p:embeddedFont>
      <p:font typeface="Proxima Nova Italics" charset="1" panose="02000506030000020004"/>
      <p:regular r:id="rId12"/>
    </p:embeddedFont>
    <p:embeddedFont>
      <p:font typeface="Proxima Nova Bold Italics" charset="1" panose="02000506030000020004"/>
      <p:regular r:id="rId13"/>
    </p:embeddedFont>
    <p:embeddedFont>
      <p:font typeface="Proxima Nova Light" charset="1" panose="02000506030000020004"/>
      <p:regular r:id="rId14"/>
    </p:embeddedFont>
    <p:embeddedFont>
      <p:font typeface="Proxima Nova Light Italics" charset="1" panose="02000506030000020004"/>
      <p:regular r:id="rId15"/>
    </p:embeddedFont>
    <p:embeddedFont>
      <p:font typeface="Proxima Nova Heavy" charset="1" panose="02000506030000020004"/>
      <p:regular r:id="rId16"/>
    </p:embeddedFont>
    <p:embeddedFont>
      <p:font typeface="Proxima Nova Heavy Italics" charset="1" panose="02000506030000020004"/>
      <p:regular r:id="rId17"/>
    </p:embeddedFont>
    <p:embeddedFont>
      <p:font typeface="Quicksand" charset="1" panose="00000000000000000000"/>
      <p:regular r:id="rId18"/>
    </p:embeddedFont>
    <p:embeddedFont>
      <p:font typeface="Quicksand Bold" charset="1" panose="00000000000000000000"/>
      <p:regular r:id="rId19"/>
    </p:embeddedFont>
    <p:embeddedFont>
      <p:font typeface="Quicksand Light" charset="1" panose="00000000000000000000"/>
      <p:regular r:id="rId20"/>
    </p:embeddedFont>
    <p:embeddedFont>
      <p:font typeface="Quicksand Medium" charset="1" panose="00000000000000000000"/>
      <p:regular r:id="rId21"/>
    </p:embeddedFont>
    <p:embeddedFont>
      <p:font typeface="Quicksand Semi-Bold" charset="1" panose="000000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slides/slide1.xml" Type="http://schemas.openxmlformats.org/officeDocument/2006/relationships/slide"/><Relationship Id="rId24" Target="slides/slide2.xml" Type="http://schemas.openxmlformats.org/officeDocument/2006/relationships/slide"/><Relationship Id="rId25" Target="slides/slide3.xml" Type="http://schemas.openxmlformats.org/officeDocument/2006/relationships/slide"/><Relationship Id="rId26" Target="slides/slide4.xml" Type="http://schemas.openxmlformats.org/officeDocument/2006/relationships/slide"/><Relationship Id="rId27" Target="slides/slide5.xml" Type="http://schemas.openxmlformats.org/officeDocument/2006/relationships/slide"/><Relationship Id="rId28" Target="slides/slide6.xml" Type="http://schemas.openxmlformats.org/officeDocument/2006/relationships/slide"/><Relationship Id="rId29" Target="slides/slide7.xml" Type="http://schemas.openxmlformats.org/officeDocument/2006/relationships/slide"/><Relationship Id="rId3" Target="viewProps.xml" Type="http://schemas.openxmlformats.org/officeDocument/2006/relationships/viewProps"/><Relationship Id="rId30" Target="slides/slide8.xml" Type="http://schemas.openxmlformats.org/officeDocument/2006/relationships/slide"/><Relationship Id="rId31" Target="slides/slide9.xml" Type="http://schemas.openxmlformats.org/officeDocument/2006/relationships/slide"/><Relationship Id="rId32" Target="slides/slide10.xml" Type="http://schemas.openxmlformats.org/officeDocument/2006/relationships/slide"/><Relationship Id="rId33" Target="slides/slide11.xml" Type="http://schemas.openxmlformats.org/officeDocument/2006/relationships/slide"/><Relationship Id="rId34" Target="slides/slide12.xml" Type="http://schemas.openxmlformats.org/officeDocument/2006/relationships/slide"/><Relationship Id="rId35" Target="slides/slide13.xml" Type="http://schemas.openxmlformats.org/officeDocument/2006/relationships/slide"/><Relationship Id="rId36" Target="slides/slide14.xml" Type="http://schemas.openxmlformats.org/officeDocument/2006/relationships/slide"/><Relationship Id="rId37" Target="slides/slide15.xml" Type="http://schemas.openxmlformats.org/officeDocument/2006/relationships/slide"/><Relationship Id="rId38" Target="slides/slide16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2" Target="https://www.myhrfuture.com/blog/2019/8/22/how-do-you-create-a-culture-that-supports-employee-experience" TargetMode="External" Type="http://schemas.openxmlformats.org/officeDocument/2006/relationships/hyperlink"/><Relationship Id="rId3" Target="https://www.immagic.com/eLibrary/ARCHIVES/GENERAL/ACNTR_BM/A061026S.pdf" TargetMode="External" Type="http://schemas.openxmlformats.org/officeDocument/2006/relationships/hyperlink"/><Relationship Id="rId4" Target="https://www.immagic.com/eLibrary/ARCHIVES/GENERAL/ACNTR_BM/A061026S.pdf" TargetMode="External" Type="http://schemas.openxmlformats.org/officeDocument/2006/relationships/hyperlink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22.png" Type="http://schemas.openxmlformats.org/officeDocument/2006/relationships/image"/><Relationship Id="rId9" Target="../media/image23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2" Target="../media/image32.png" Type="http://schemas.openxmlformats.org/officeDocument/2006/relationships/image"/><Relationship Id="rId3" Target="../media/image33.svg" Type="http://schemas.openxmlformats.org/officeDocument/2006/relationships/image"/><Relationship Id="rId4" Target="../media/image34.png" Type="http://schemas.openxmlformats.org/officeDocument/2006/relationships/image"/><Relationship Id="rId5" Target="../media/image3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12.png" Type="http://schemas.openxmlformats.org/officeDocument/2006/relationships/image"/><Relationship Id="rId13" Target="../media/image13.svg" Type="http://schemas.openxmlformats.org/officeDocument/2006/relationships/image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sv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sv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brighthorizons.com/employer-resources/working-learner-index-report" TargetMode="External" Type="http://schemas.openxmlformats.org/officeDocument/2006/relationships/hyperlink"/><Relationship Id="rId11" Target="https://www.huffpost.com/entry/not-investing-in-employee_b_5545222" TargetMode="External" Type="http://schemas.openxmlformats.org/officeDocument/2006/relationships/hyperlink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Relationship Id="rId6" Target="https://www.gallup.com/workplace/238085/state-american-workplace-report-2017.aspx" TargetMode="External" Type="http://schemas.openxmlformats.org/officeDocument/2006/relationships/hyperlink"/><Relationship Id="rId7" Target="https://www.brighthorizons.com/employer-resources/working-learner-index-report" TargetMode="External" Type="http://schemas.openxmlformats.org/officeDocument/2006/relationships/hyperlink"/><Relationship Id="rId8" Target="https://www.brighthorizons.com/employer-resources/working-learner-index-report" TargetMode="External" Type="http://schemas.openxmlformats.org/officeDocument/2006/relationships/hyperlink"/><Relationship Id="rId9" Target="https://www.brighthorizons.com/employer-resources/working-learner-index-report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svg" Type="http://schemas.openxmlformats.org/officeDocument/2006/relationships/image"/><Relationship Id="rId2" Target="https://learning.linkedin.com/resources/workplace-learning-report" TargetMode="External" Type="http://schemas.openxmlformats.org/officeDocument/2006/relationships/hyperlink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sv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F0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9811" y="2858770"/>
            <a:ext cx="13708378" cy="4569459"/>
          </a:xfrm>
          <a:custGeom>
            <a:avLst/>
            <a:gdLst/>
            <a:ahLst/>
            <a:cxnLst/>
            <a:rect r="r" b="b" t="t" l="l"/>
            <a:pathLst>
              <a:path h="4569459" w="13708378">
                <a:moveTo>
                  <a:pt x="0" y="0"/>
                </a:moveTo>
                <a:lnTo>
                  <a:pt x="13708378" y="0"/>
                </a:lnTo>
                <a:lnTo>
                  <a:pt x="13708378" y="4569460"/>
                </a:lnTo>
                <a:lnTo>
                  <a:pt x="0" y="4569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F0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530923" y="2688340"/>
            <a:ext cx="7728377" cy="5830179"/>
          </a:xfrm>
          <a:custGeom>
            <a:avLst/>
            <a:gdLst/>
            <a:ahLst/>
            <a:cxnLst/>
            <a:rect r="r" b="b" t="t" l="l"/>
            <a:pathLst>
              <a:path h="5830179" w="7728377">
                <a:moveTo>
                  <a:pt x="0" y="0"/>
                </a:moveTo>
                <a:lnTo>
                  <a:pt x="7728377" y="0"/>
                </a:lnTo>
                <a:lnTo>
                  <a:pt x="7728377" y="5830179"/>
                </a:lnTo>
                <a:lnTo>
                  <a:pt x="0" y="5830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38341"/>
            <a:ext cx="8778629" cy="848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9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</a:rPr>
              <a:t>HOW TO IMPLEMENT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553338"/>
            <a:ext cx="8115300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>
                <a:solidFill>
                  <a:srgbClr val="1F294C"/>
                </a:solidFill>
                <a:latin typeface="Proxima Nova"/>
              </a:rPr>
              <a:t>Implementation Approximation Trey(-ation) (3)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6605285"/>
            <a:ext cx="811530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 spc="27">
                <a:solidFill>
                  <a:srgbClr val="0086B3"/>
                </a:solidFill>
                <a:latin typeface="Proxima Nova Bold"/>
              </a:rPr>
              <a:t>ONCE OUT OF TRAINING OR COLLEGE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7052960"/>
            <a:ext cx="8115300" cy="424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79"/>
              </a:lnSpc>
            </a:pPr>
            <a:r>
              <a:rPr lang="en-US" sz="2599">
                <a:solidFill>
                  <a:srgbClr val="1F294C"/>
                </a:solidFill>
                <a:latin typeface="Proxima Nova"/>
              </a:rPr>
              <a:t>Get them into NEO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7898322"/>
            <a:ext cx="811530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 spc="27">
                <a:solidFill>
                  <a:srgbClr val="0086B3"/>
                </a:solidFill>
                <a:latin typeface="Proxima Nova Bold"/>
              </a:rPr>
              <a:t>GET THEM TRAINED IN THEIR DEPARTMENT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8345997"/>
            <a:ext cx="8115300" cy="1281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79"/>
              </a:lnSpc>
            </a:pPr>
            <a:r>
              <a:rPr lang="en-US" sz="2599">
                <a:solidFill>
                  <a:srgbClr val="1F294C"/>
                </a:solidFill>
                <a:latin typeface="Proxima Nova"/>
              </a:rPr>
              <a:t>Now that they are in their chosen department in their chosen career, we would train them to do their specific position and get them on to their career path.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10123381">
            <a:off x="15488782" y="-651472"/>
            <a:ext cx="3980134" cy="4114800"/>
          </a:xfrm>
          <a:custGeom>
            <a:avLst/>
            <a:gdLst/>
            <a:ahLst/>
            <a:cxnLst/>
            <a:rect r="r" b="b" t="t" l="l"/>
            <a:pathLst>
              <a:path h="4114800" w="3980134">
                <a:moveTo>
                  <a:pt x="0" y="0"/>
                </a:moveTo>
                <a:lnTo>
                  <a:pt x="3980134" y="0"/>
                </a:lnTo>
                <a:lnTo>
                  <a:pt x="39801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395011">
            <a:off x="13614410" y="-1236110"/>
            <a:ext cx="2725288" cy="3620552"/>
          </a:xfrm>
          <a:custGeom>
            <a:avLst/>
            <a:gdLst/>
            <a:ahLst/>
            <a:cxnLst/>
            <a:rect r="r" b="b" t="t" l="l"/>
            <a:pathLst>
              <a:path h="3620552" w="2725288">
                <a:moveTo>
                  <a:pt x="0" y="0"/>
                </a:moveTo>
                <a:lnTo>
                  <a:pt x="2725289" y="0"/>
                </a:lnTo>
                <a:lnTo>
                  <a:pt x="2725289" y="3620552"/>
                </a:lnTo>
                <a:lnTo>
                  <a:pt x="0" y="36205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2361580"/>
            <a:ext cx="811530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 spc="27">
                <a:solidFill>
                  <a:srgbClr val="0086B3"/>
                </a:solidFill>
                <a:latin typeface="Proxima Nova Bold"/>
              </a:rPr>
              <a:t>LEADER MENTORSHIP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2809255"/>
            <a:ext cx="8115300" cy="3424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79"/>
              </a:lnSpc>
            </a:pPr>
            <a:r>
              <a:rPr lang="en-US" sz="2599">
                <a:solidFill>
                  <a:srgbClr val="1F294C"/>
                </a:solidFill>
                <a:latin typeface="Proxima Nova"/>
              </a:rPr>
              <a:t>Pair the student with a leader in the company that this student would fall under in their career. This mentor would work through the student’s IDP with them as they go through their schooling/education.</a:t>
            </a:r>
          </a:p>
          <a:p>
            <a:pPr>
              <a:lnSpc>
                <a:spcPts val="3379"/>
              </a:lnSpc>
            </a:pPr>
            <a:r>
              <a:rPr lang="en-US" sz="2599">
                <a:solidFill>
                  <a:srgbClr val="1F294C"/>
                </a:solidFill>
                <a:latin typeface="Proxima Nova"/>
              </a:rPr>
              <a:t>I.E:</a:t>
            </a:r>
          </a:p>
          <a:p>
            <a:pPr marL="561339" indent="-280669" lvl="1">
              <a:lnSpc>
                <a:spcPts val="3379"/>
              </a:lnSpc>
              <a:buFont typeface="Arial"/>
              <a:buChar char="•"/>
            </a:pPr>
            <a:r>
              <a:rPr lang="en-US" sz="2599">
                <a:solidFill>
                  <a:srgbClr val="1F294C"/>
                </a:solidFill>
                <a:latin typeface="Proxima Nova"/>
              </a:rPr>
              <a:t>Marketing (Jaz)</a:t>
            </a:r>
          </a:p>
          <a:p>
            <a:pPr marL="561339" indent="-280669" lvl="1">
              <a:lnSpc>
                <a:spcPts val="3379"/>
              </a:lnSpc>
              <a:buFont typeface="Arial"/>
              <a:buChar char="•"/>
            </a:pPr>
            <a:r>
              <a:rPr lang="en-US" sz="2599">
                <a:solidFill>
                  <a:srgbClr val="1F294C"/>
                </a:solidFill>
                <a:latin typeface="Proxima Nova"/>
              </a:rPr>
              <a:t>IT(Alex)</a:t>
            </a:r>
          </a:p>
          <a:p>
            <a:pPr marL="561339" indent="-280669" lvl="1">
              <a:lnSpc>
                <a:spcPts val="3379"/>
              </a:lnSpc>
              <a:buFont typeface="Arial"/>
              <a:buChar char="•"/>
            </a:pPr>
            <a:r>
              <a:rPr lang="en-US" sz="2599">
                <a:solidFill>
                  <a:srgbClr val="1F294C"/>
                </a:solidFill>
                <a:latin typeface="Proxima Nova"/>
              </a:rPr>
              <a:t>Ect.</a:t>
            </a:r>
          </a:p>
        </p:txBody>
      </p:sp>
    </p:spTree>
  </p:cSld>
  <p:clrMapOvr>
    <a:masterClrMapping/>
  </p:clrMapOvr>
  <p:transition spd="slow">
    <p:push dir="l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F0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82933" y="1482599"/>
            <a:ext cx="12322972" cy="848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9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</a:rPr>
              <a:t>APPROXIMATE ROI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339391" y="2645284"/>
            <a:ext cx="4288619" cy="1606198"/>
            <a:chOff x="0" y="0"/>
            <a:chExt cx="1129513" cy="4230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29513" cy="423031"/>
            </a:xfrm>
            <a:custGeom>
              <a:avLst/>
              <a:gdLst/>
              <a:ahLst/>
              <a:cxnLst/>
              <a:rect r="r" b="b" t="t" l="l"/>
              <a:pathLst>
                <a:path h="423031" w="1129513">
                  <a:moveTo>
                    <a:pt x="18052" y="0"/>
                  </a:moveTo>
                  <a:lnTo>
                    <a:pt x="1111461" y="0"/>
                  </a:lnTo>
                  <a:cubicBezTo>
                    <a:pt x="1121431" y="0"/>
                    <a:pt x="1129513" y="8082"/>
                    <a:pt x="1129513" y="18052"/>
                  </a:cubicBezTo>
                  <a:lnTo>
                    <a:pt x="1129513" y="404979"/>
                  </a:lnTo>
                  <a:cubicBezTo>
                    <a:pt x="1129513" y="414949"/>
                    <a:pt x="1121431" y="423031"/>
                    <a:pt x="1111461" y="423031"/>
                  </a:cubicBezTo>
                  <a:lnTo>
                    <a:pt x="18052" y="423031"/>
                  </a:lnTo>
                  <a:cubicBezTo>
                    <a:pt x="8082" y="423031"/>
                    <a:pt x="0" y="414949"/>
                    <a:pt x="0" y="404979"/>
                  </a:cubicBezTo>
                  <a:lnTo>
                    <a:pt x="0" y="18052"/>
                  </a:lnTo>
                  <a:cubicBezTo>
                    <a:pt x="0" y="8082"/>
                    <a:pt x="8082" y="0"/>
                    <a:pt x="18052" y="0"/>
                  </a:cubicBezTo>
                  <a:close/>
                </a:path>
              </a:pathLst>
            </a:custGeom>
            <a:solidFill>
              <a:srgbClr val="9FCFF9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1129513" cy="432556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120"/>
                </a:lnSpc>
              </a:pPr>
              <a:r>
                <a:rPr lang="en-US" sz="2600" spc="26">
                  <a:solidFill>
                    <a:srgbClr val="1F294C"/>
                  </a:solidFill>
                  <a:latin typeface="Proxima Nova Bold"/>
                </a:rPr>
                <a:t>AVERAGE COST OF COLLEGE IN OKLAHOMA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433774" y="2645284"/>
            <a:ext cx="8389364" cy="1606198"/>
            <a:chOff x="0" y="0"/>
            <a:chExt cx="2209544" cy="4230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09544" cy="423031"/>
            </a:xfrm>
            <a:custGeom>
              <a:avLst/>
              <a:gdLst/>
              <a:ahLst/>
              <a:cxnLst/>
              <a:rect r="r" b="b" t="t" l="l"/>
              <a:pathLst>
                <a:path h="423031" w="2209544">
                  <a:moveTo>
                    <a:pt x="9228" y="0"/>
                  </a:moveTo>
                  <a:lnTo>
                    <a:pt x="2200316" y="0"/>
                  </a:lnTo>
                  <a:cubicBezTo>
                    <a:pt x="2205413" y="0"/>
                    <a:pt x="2209544" y="4132"/>
                    <a:pt x="2209544" y="9228"/>
                  </a:cubicBezTo>
                  <a:lnTo>
                    <a:pt x="2209544" y="413803"/>
                  </a:lnTo>
                  <a:cubicBezTo>
                    <a:pt x="2209544" y="418900"/>
                    <a:pt x="2205413" y="423031"/>
                    <a:pt x="2200316" y="423031"/>
                  </a:cubicBezTo>
                  <a:lnTo>
                    <a:pt x="9228" y="423031"/>
                  </a:lnTo>
                  <a:cubicBezTo>
                    <a:pt x="4132" y="423031"/>
                    <a:pt x="0" y="418900"/>
                    <a:pt x="0" y="413803"/>
                  </a:cubicBezTo>
                  <a:lnTo>
                    <a:pt x="0" y="9228"/>
                  </a:lnTo>
                  <a:cubicBezTo>
                    <a:pt x="0" y="4132"/>
                    <a:pt x="4132" y="0"/>
                    <a:pt x="9228" y="0"/>
                  </a:cubicBezTo>
                  <a:close/>
                </a:path>
              </a:pathLst>
            </a:custGeom>
            <a:solidFill>
              <a:srgbClr val="9FCFF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2209544" cy="432556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120"/>
                </a:lnSpc>
              </a:pPr>
              <a:r>
                <a:rPr lang="en-US" sz="2600" spc="26">
                  <a:solidFill>
                    <a:srgbClr val="1F294C"/>
                  </a:solidFill>
                  <a:latin typeface="Proxima Nova Bold"/>
                </a:rPr>
                <a:t>WHAT IS THE RETURN???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339391" y="4538448"/>
            <a:ext cx="4288619" cy="1291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496571" indent="-248285" lvl="1">
              <a:lnSpc>
                <a:spcPts val="3450"/>
              </a:lnSpc>
              <a:buFont typeface="Arial"/>
              <a:buChar char="•"/>
            </a:pPr>
            <a:r>
              <a:rPr lang="en-US" sz="2300" spc="23">
                <a:solidFill>
                  <a:srgbClr val="1F294C"/>
                </a:solidFill>
                <a:latin typeface="Proxima Nova"/>
              </a:rPr>
              <a:t>$29,000 - $45,000  </a:t>
            </a:r>
          </a:p>
          <a:p>
            <a:pPr>
              <a:lnSpc>
                <a:spcPts val="3300"/>
              </a:lnSpc>
            </a:pPr>
            <a:r>
              <a:rPr lang="en-US" sz="2200" spc="22">
                <a:solidFill>
                  <a:srgbClr val="1F294C"/>
                </a:solidFill>
                <a:latin typeface="Proxima Nova"/>
              </a:rPr>
              <a:t>       - </a:t>
            </a:r>
            <a:r>
              <a:rPr lang="en-US" sz="2200" spc="22">
                <a:solidFill>
                  <a:srgbClr val="1F294C"/>
                </a:solidFill>
                <a:latin typeface="Proxima Nova Bold"/>
              </a:rPr>
              <a:t>OK College Start</a:t>
            </a:r>
          </a:p>
          <a:p>
            <a:pPr>
              <a:lnSpc>
                <a:spcPts val="3600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6433774" y="4605123"/>
            <a:ext cx="8389364" cy="3027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28"/>
              </a:lnSpc>
            </a:pPr>
          </a:p>
          <a:p>
            <a:pPr marL="518160" indent="-259080" lvl="1">
              <a:lnSpc>
                <a:spcPts val="3000"/>
              </a:lnSpc>
              <a:buFont typeface="Arial"/>
              <a:buChar char="•"/>
            </a:pPr>
            <a:r>
              <a:rPr lang="en-US" sz="2400" spc="24">
                <a:solidFill>
                  <a:srgbClr val="1F294C"/>
                </a:solidFill>
                <a:latin typeface="Proxima Nova"/>
              </a:rPr>
              <a:t>Investing in employee training and development can drive a</a:t>
            </a:r>
            <a:r>
              <a:rPr lang="en-US" sz="2400" spc="24">
                <a:solidFill>
                  <a:srgbClr val="1F294C"/>
                </a:solidFill>
                <a:latin typeface="Proxima Nova"/>
                <a:hlinkClick r:id="rId2" tooltip="https://www.myhrfuture.com/blog/2019/8/22/how-do-you-create-a-culture-that-supports-employee-experience"/>
              </a:rPr>
              <a:t> positive employee experience</a:t>
            </a:r>
            <a:r>
              <a:rPr lang="en-US" sz="2400" spc="24">
                <a:solidFill>
                  <a:srgbClr val="1F294C"/>
                </a:solidFill>
                <a:latin typeface="Proxima Nova"/>
              </a:rPr>
              <a:t> and reap a </a:t>
            </a:r>
            <a:r>
              <a:rPr lang="en-US" sz="2400" spc="24">
                <a:solidFill>
                  <a:srgbClr val="1F294C"/>
                </a:solidFill>
                <a:latin typeface="Proxima Nova Bold"/>
                <a:hlinkClick r:id="rId3" tooltip="https://www.immagic.com/eLibrary/ARCHIVES/GENERAL/ACNTR_BM/A061026S.pdf"/>
              </a:rPr>
              <a:t>353%</a:t>
            </a:r>
            <a:r>
              <a:rPr lang="en-US" sz="2400" spc="24">
                <a:solidFill>
                  <a:srgbClr val="1F294C"/>
                </a:solidFill>
                <a:latin typeface="Proxima Nova"/>
                <a:hlinkClick r:id="rId4" tooltip="https://www.immagic.com/eLibrary/ARCHIVES/GENERAL/ACNTR_BM/A061026S.pdf"/>
              </a:rPr>
              <a:t> return on investment</a:t>
            </a:r>
            <a:r>
              <a:rPr lang="en-US" sz="2400" spc="24">
                <a:solidFill>
                  <a:srgbClr val="1F294C"/>
                </a:solidFill>
                <a:latin typeface="Proxima Nova"/>
              </a:rPr>
              <a:t>. - Insight222, and Forbes</a:t>
            </a:r>
          </a:p>
          <a:p>
            <a:pPr>
              <a:lnSpc>
                <a:spcPts val="3000"/>
              </a:lnSpc>
            </a:pPr>
          </a:p>
          <a:p>
            <a:pPr marL="518160" indent="-259080" lvl="1">
              <a:lnSpc>
                <a:spcPts val="3000"/>
              </a:lnSpc>
              <a:buFont typeface="Arial"/>
              <a:buChar char="•"/>
            </a:pPr>
            <a:r>
              <a:rPr lang="en-US" sz="2400" spc="24">
                <a:solidFill>
                  <a:srgbClr val="1F294C"/>
                </a:solidFill>
                <a:latin typeface="Proxima Nova"/>
              </a:rPr>
              <a:t>IE. </a:t>
            </a:r>
            <a:r>
              <a:rPr lang="en-US" sz="2400" spc="24">
                <a:solidFill>
                  <a:srgbClr val="1F294C"/>
                </a:solidFill>
                <a:latin typeface="Proxima Nova Bold"/>
              </a:rPr>
              <a:t>$35,000 cost with 300% ROI - Turn to a $105,000 net profit.</a:t>
            </a:r>
          </a:p>
          <a:p>
            <a:pPr>
              <a:lnSpc>
                <a:spcPts val="3000"/>
              </a:lnSpc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4201469">
            <a:off x="-1165980" y="7429873"/>
            <a:ext cx="4389359" cy="4373398"/>
          </a:xfrm>
          <a:custGeom>
            <a:avLst/>
            <a:gdLst/>
            <a:ahLst/>
            <a:cxnLst/>
            <a:rect r="r" b="b" t="t" l="l"/>
            <a:pathLst>
              <a:path h="4373398" w="4389359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4089119">
            <a:off x="991678" y="9138498"/>
            <a:ext cx="3484112" cy="2787289"/>
          </a:xfrm>
          <a:custGeom>
            <a:avLst/>
            <a:gdLst/>
            <a:ahLst/>
            <a:cxnLst/>
            <a:rect r="r" b="b" t="t" l="l"/>
            <a:pathLst>
              <a:path h="2787289" w="3484112">
                <a:moveTo>
                  <a:pt x="0" y="0"/>
                </a:moveTo>
                <a:lnTo>
                  <a:pt x="3484112" y="0"/>
                </a:lnTo>
                <a:lnTo>
                  <a:pt x="3484112" y="2787289"/>
                </a:lnTo>
                <a:lnTo>
                  <a:pt x="0" y="27872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10026593">
            <a:off x="15481612" y="-521355"/>
            <a:ext cx="3555375" cy="4205283"/>
          </a:xfrm>
          <a:custGeom>
            <a:avLst/>
            <a:gdLst/>
            <a:ahLst/>
            <a:cxnLst/>
            <a:rect r="r" b="b" t="t" l="l"/>
            <a:pathLst>
              <a:path h="4205283" w="3555375">
                <a:moveTo>
                  <a:pt x="0" y="0"/>
                </a:moveTo>
                <a:lnTo>
                  <a:pt x="3555376" y="0"/>
                </a:lnTo>
                <a:lnTo>
                  <a:pt x="3555376" y="4205282"/>
                </a:lnTo>
                <a:lnTo>
                  <a:pt x="0" y="42052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true" rot="-2827656">
            <a:off x="14119950" y="-1318357"/>
            <a:ext cx="3484112" cy="2787289"/>
          </a:xfrm>
          <a:custGeom>
            <a:avLst/>
            <a:gdLst/>
            <a:ahLst/>
            <a:cxnLst/>
            <a:rect r="r" b="b" t="t" l="l"/>
            <a:pathLst>
              <a:path h="2787289" w="3484112">
                <a:moveTo>
                  <a:pt x="3484112" y="2787289"/>
                </a:moveTo>
                <a:lnTo>
                  <a:pt x="0" y="2787289"/>
                </a:lnTo>
                <a:lnTo>
                  <a:pt x="0" y="0"/>
                </a:lnTo>
                <a:lnTo>
                  <a:pt x="3484112" y="0"/>
                </a:lnTo>
                <a:lnTo>
                  <a:pt x="3484112" y="2787289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F0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82933" y="1482599"/>
            <a:ext cx="12322972" cy="848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9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</a:rPr>
              <a:t>APPROXIMATE ROI - FINAL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82933" y="3403803"/>
            <a:ext cx="12618451" cy="2330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72"/>
              </a:lnSpc>
            </a:pPr>
            <a:r>
              <a:rPr lang="en-US" sz="4813" spc="48">
                <a:solidFill>
                  <a:srgbClr val="1F294C"/>
                </a:solidFill>
                <a:latin typeface="Proxima Nova"/>
              </a:rPr>
              <a:t>ROI of all 10 students is:</a:t>
            </a:r>
          </a:p>
          <a:p>
            <a:pPr>
              <a:lnSpc>
                <a:spcPts val="12661"/>
              </a:lnSpc>
            </a:pPr>
            <a:r>
              <a:rPr lang="en-US" sz="10378" spc="103">
                <a:solidFill>
                  <a:srgbClr val="1F294C"/>
                </a:solidFill>
                <a:latin typeface="Proxima Nova Bold"/>
              </a:rPr>
              <a:t>$1,050,000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4201469">
            <a:off x="-1165980" y="7429873"/>
            <a:ext cx="4389359" cy="4373398"/>
          </a:xfrm>
          <a:custGeom>
            <a:avLst/>
            <a:gdLst/>
            <a:ahLst/>
            <a:cxnLst/>
            <a:rect r="r" b="b" t="t" l="l"/>
            <a:pathLst>
              <a:path h="4373398" w="4389359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4089119">
            <a:off x="991678" y="9138498"/>
            <a:ext cx="3484112" cy="2787289"/>
          </a:xfrm>
          <a:custGeom>
            <a:avLst/>
            <a:gdLst/>
            <a:ahLst/>
            <a:cxnLst/>
            <a:rect r="r" b="b" t="t" l="l"/>
            <a:pathLst>
              <a:path h="2787289" w="3484112">
                <a:moveTo>
                  <a:pt x="0" y="0"/>
                </a:moveTo>
                <a:lnTo>
                  <a:pt x="3484112" y="0"/>
                </a:lnTo>
                <a:lnTo>
                  <a:pt x="3484112" y="2787289"/>
                </a:lnTo>
                <a:lnTo>
                  <a:pt x="0" y="2787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026593">
            <a:off x="15481612" y="-521355"/>
            <a:ext cx="3555375" cy="4205283"/>
          </a:xfrm>
          <a:custGeom>
            <a:avLst/>
            <a:gdLst/>
            <a:ahLst/>
            <a:cxnLst/>
            <a:rect r="r" b="b" t="t" l="l"/>
            <a:pathLst>
              <a:path h="4205283" w="3555375">
                <a:moveTo>
                  <a:pt x="0" y="0"/>
                </a:moveTo>
                <a:lnTo>
                  <a:pt x="3555376" y="0"/>
                </a:lnTo>
                <a:lnTo>
                  <a:pt x="3555376" y="4205282"/>
                </a:lnTo>
                <a:lnTo>
                  <a:pt x="0" y="42052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-2827656">
            <a:off x="14119950" y="-1318357"/>
            <a:ext cx="3484112" cy="2787289"/>
          </a:xfrm>
          <a:custGeom>
            <a:avLst/>
            <a:gdLst/>
            <a:ahLst/>
            <a:cxnLst/>
            <a:rect r="r" b="b" t="t" l="l"/>
            <a:pathLst>
              <a:path h="2787289" w="3484112">
                <a:moveTo>
                  <a:pt x="3484112" y="2787289"/>
                </a:moveTo>
                <a:lnTo>
                  <a:pt x="0" y="2787289"/>
                </a:lnTo>
                <a:lnTo>
                  <a:pt x="0" y="0"/>
                </a:lnTo>
                <a:lnTo>
                  <a:pt x="3484112" y="0"/>
                </a:lnTo>
                <a:lnTo>
                  <a:pt x="3484112" y="27872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F0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82933" y="1482599"/>
            <a:ext cx="12322972" cy="848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9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</a:rPr>
              <a:t>OTHER BENEFITS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82933" y="2697826"/>
            <a:ext cx="9288982" cy="4821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99"/>
              </a:lnSpc>
            </a:pPr>
            <a:r>
              <a:rPr lang="en-US" sz="2999" spc="29">
                <a:solidFill>
                  <a:srgbClr val="1F294C"/>
                </a:solidFill>
                <a:latin typeface="Proxima Nova"/>
              </a:rPr>
              <a:t>AAC&amp;U mentioned that College graduates often have the following traits:</a:t>
            </a:r>
          </a:p>
          <a:p>
            <a:pPr marL="626107" indent="-313054" lvl="1">
              <a:lnSpc>
                <a:spcPts val="4349"/>
              </a:lnSpc>
              <a:buFont typeface="Arial"/>
              <a:buChar char="•"/>
            </a:pPr>
            <a:r>
              <a:rPr lang="en-US" sz="2899" spc="28">
                <a:solidFill>
                  <a:srgbClr val="1F294C"/>
                </a:solidFill>
                <a:latin typeface="Proxima Nova Bold"/>
              </a:rPr>
              <a:t>High Ambition </a:t>
            </a:r>
          </a:p>
          <a:p>
            <a:pPr marL="626107" indent="-313054" lvl="1">
              <a:lnSpc>
                <a:spcPts val="4349"/>
              </a:lnSpc>
              <a:buFont typeface="Arial"/>
              <a:buChar char="•"/>
            </a:pPr>
            <a:r>
              <a:rPr lang="en-US" sz="2899" spc="28">
                <a:solidFill>
                  <a:srgbClr val="1F294C"/>
                </a:solidFill>
                <a:latin typeface="Proxima Nova Bold"/>
              </a:rPr>
              <a:t>Optimism</a:t>
            </a:r>
          </a:p>
          <a:p>
            <a:pPr marL="626107" indent="-313054" lvl="1">
              <a:lnSpc>
                <a:spcPts val="4349"/>
              </a:lnSpc>
              <a:buFont typeface="Arial"/>
              <a:buChar char="•"/>
            </a:pPr>
            <a:r>
              <a:rPr lang="en-US" sz="2899" spc="28">
                <a:solidFill>
                  <a:srgbClr val="1F294C"/>
                </a:solidFill>
                <a:latin typeface="Proxima Nova Bold"/>
              </a:rPr>
              <a:t>Teamwork</a:t>
            </a:r>
          </a:p>
          <a:p>
            <a:pPr marL="626107" indent="-313054" lvl="1">
              <a:lnSpc>
                <a:spcPts val="4349"/>
              </a:lnSpc>
              <a:buFont typeface="Arial"/>
              <a:buChar char="•"/>
            </a:pPr>
            <a:r>
              <a:rPr lang="en-US" sz="2899" spc="28">
                <a:solidFill>
                  <a:srgbClr val="1F294C"/>
                </a:solidFill>
                <a:latin typeface="Proxima Nova Bold"/>
              </a:rPr>
              <a:t>Critical thinking</a:t>
            </a:r>
          </a:p>
          <a:p>
            <a:pPr marL="626107" indent="-313054" lvl="1">
              <a:lnSpc>
                <a:spcPts val="4349"/>
              </a:lnSpc>
              <a:buFont typeface="Arial"/>
              <a:buChar char="•"/>
            </a:pPr>
            <a:r>
              <a:rPr lang="en-US" sz="2899" spc="28">
                <a:solidFill>
                  <a:srgbClr val="1F294C"/>
                </a:solidFill>
                <a:latin typeface="Proxima Nova Bold"/>
              </a:rPr>
              <a:t>Tenacity and work ethic</a:t>
            </a:r>
          </a:p>
          <a:p>
            <a:pPr marL="626107" indent="-313054" lvl="1">
              <a:lnSpc>
                <a:spcPts val="4349"/>
              </a:lnSpc>
              <a:buFont typeface="Arial"/>
              <a:buChar char="•"/>
            </a:pPr>
            <a:r>
              <a:rPr lang="en-US" sz="2899" spc="28">
                <a:solidFill>
                  <a:srgbClr val="1F294C"/>
                </a:solidFill>
                <a:latin typeface="Proxima Nova Bold"/>
              </a:rPr>
              <a:t>Loyalty</a:t>
            </a:r>
          </a:p>
          <a:p>
            <a:pPr>
              <a:lnSpc>
                <a:spcPts val="3600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4201469">
            <a:off x="-1165980" y="7429873"/>
            <a:ext cx="4389359" cy="4373398"/>
          </a:xfrm>
          <a:custGeom>
            <a:avLst/>
            <a:gdLst/>
            <a:ahLst/>
            <a:cxnLst/>
            <a:rect r="r" b="b" t="t" l="l"/>
            <a:pathLst>
              <a:path h="4373398" w="4389359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4089119">
            <a:off x="991678" y="9138498"/>
            <a:ext cx="3484112" cy="2787289"/>
          </a:xfrm>
          <a:custGeom>
            <a:avLst/>
            <a:gdLst/>
            <a:ahLst/>
            <a:cxnLst/>
            <a:rect r="r" b="b" t="t" l="l"/>
            <a:pathLst>
              <a:path h="2787289" w="3484112">
                <a:moveTo>
                  <a:pt x="0" y="0"/>
                </a:moveTo>
                <a:lnTo>
                  <a:pt x="3484112" y="0"/>
                </a:lnTo>
                <a:lnTo>
                  <a:pt x="3484112" y="2787289"/>
                </a:lnTo>
                <a:lnTo>
                  <a:pt x="0" y="2787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026593">
            <a:off x="15481612" y="-521355"/>
            <a:ext cx="3555375" cy="4205283"/>
          </a:xfrm>
          <a:custGeom>
            <a:avLst/>
            <a:gdLst/>
            <a:ahLst/>
            <a:cxnLst/>
            <a:rect r="r" b="b" t="t" l="l"/>
            <a:pathLst>
              <a:path h="4205283" w="3555375">
                <a:moveTo>
                  <a:pt x="0" y="0"/>
                </a:moveTo>
                <a:lnTo>
                  <a:pt x="3555376" y="0"/>
                </a:lnTo>
                <a:lnTo>
                  <a:pt x="3555376" y="4205282"/>
                </a:lnTo>
                <a:lnTo>
                  <a:pt x="0" y="42052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-2827656">
            <a:off x="14119950" y="-1318357"/>
            <a:ext cx="3484112" cy="2787289"/>
          </a:xfrm>
          <a:custGeom>
            <a:avLst/>
            <a:gdLst/>
            <a:ahLst/>
            <a:cxnLst/>
            <a:rect r="r" b="b" t="t" l="l"/>
            <a:pathLst>
              <a:path h="2787289" w="3484112">
                <a:moveTo>
                  <a:pt x="3484112" y="2787289"/>
                </a:moveTo>
                <a:lnTo>
                  <a:pt x="0" y="2787289"/>
                </a:lnTo>
                <a:lnTo>
                  <a:pt x="0" y="0"/>
                </a:lnTo>
                <a:lnTo>
                  <a:pt x="3484112" y="0"/>
                </a:lnTo>
                <a:lnTo>
                  <a:pt x="3484112" y="27872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F0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719006" y="3385100"/>
            <a:ext cx="2286000" cy="2286000"/>
            <a:chOff x="0" y="0"/>
            <a:chExt cx="1036237" cy="10362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36237" cy="1036237"/>
            </a:xfrm>
            <a:custGeom>
              <a:avLst/>
              <a:gdLst/>
              <a:ahLst/>
              <a:cxnLst/>
              <a:rect r="r" b="b" t="t" l="l"/>
              <a:pathLst>
                <a:path h="1036237" w="1036237">
                  <a:moveTo>
                    <a:pt x="33867" y="0"/>
                  </a:moveTo>
                  <a:lnTo>
                    <a:pt x="1002371" y="0"/>
                  </a:lnTo>
                  <a:cubicBezTo>
                    <a:pt x="1021075" y="0"/>
                    <a:pt x="1036237" y="15163"/>
                    <a:pt x="1036237" y="33867"/>
                  </a:cubicBezTo>
                  <a:lnTo>
                    <a:pt x="1036237" y="1002371"/>
                  </a:lnTo>
                  <a:cubicBezTo>
                    <a:pt x="1036237" y="1021075"/>
                    <a:pt x="1021075" y="1036237"/>
                    <a:pt x="1002371" y="1036237"/>
                  </a:cubicBezTo>
                  <a:lnTo>
                    <a:pt x="33867" y="1036237"/>
                  </a:lnTo>
                  <a:cubicBezTo>
                    <a:pt x="15163" y="1036237"/>
                    <a:pt x="0" y="1021075"/>
                    <a:pt x="0" y="1002371"/>
                  </a:cubicBezTo>
                  <a:lnTo>
                    <a:pt x="0" y="33867"/>
                  </a:lnTo>
                  <a:cubicBezTo>
                    <a:pt x="0" y="15163"/>
                    <a:pt x="15163" y="0"/>
                    <a:pt x="33867" y="0"/>
                  </a:cubicBezTo>
                  <a:close/>
                </a:path>
              </a:pathLst>
            </a:custGeom>
            <a:solidFill>
              <a:srgbClr val="9FCFF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036237" cy="1074337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1F294C"/>
                  </a:solidFill>
                  <a:latin typeface="Proxima Nova Bold"/>
                </a:rPr>
                <a:t>Get student into desired position.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472608" y="3161025"/>
            <a:ext cx="2734151" cy="2734151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FF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1F294C"/>
                  </a:solidFill>
                  <a:latin typeface="Proxima Nova Bold"/>
                </a:rPr>
                <a:t>The schools would send us applicants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685256" y="3247636"/>
            <a:ext cx="3555252" cy="2560929"/>
            <a:chOff x="0" y="0"/>
            <a:chExt cx="1469327" cy="10583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69327" cy="1058390"/>
            </a:xfrm>
            <a:custGeom>
              <a:avLst/>
              <a:gdLst/>
              <a:ahLst/>
              <a:cxnLst/>
              <a:rect r="r" b="b" t="t" l="l"/>
              <a:pathLst>
                <a:path h="1058390" w="1469327">
                  <a:moveTo>
                    <a:pt x="43552" y="0"/>
                  </a:moveTo>
                  <a:lnTo>
                    <a:pt x="1425775" y="0"/>
                  </a:lnTo>
                  <a:cubicBezTo>
                    <a:pt x="1437326" y="0"/>
                    <a:pt x="1448404" y="4589"/>
                    <a:pt x="1456571" y="12756"/>
                  </a:cubicBezTo>
                  <a:cubicBezTo>
                    <a:pt x="1464739" y="20924"/>
                    <a:pt x="1469327" y="32001"/>
                    <a:pt x="1469327" y="43552"/>
                  </a:cubicBezTo>
                  <a:lnTo>
                    <a:pt x="1469327" y="1014838"/>
                  </a:lnTo>
                  <a:cubicBezTo>
                    <a:pt x="1469327" y="1026389"/>
                    <a:pt x="1464739" y="1037466"/>
                    <a:pt x="1456571" y="1045634"/>
                  </a:cubicBezTo>
                  <a:cubicBezTo>
                    <a:pt x="1448404" y="1053801"/>
                    <a:pt x="1437326" y="1058390"/>
                    <a:pt x="1425775" y="1058390"/>
                  </a:cubicBezTo>
                  <a:lnTo>
                    <a:pt x="43552" y="1058390"/>
                  </a:lnTo>
                  <a:cubicBezTo>
                    <a:pt x="32001" y="1058390"/>
                    <a:pt x="20924" y="1053801"/>
                    <a:pt x="12756" y="1045634"/>
                  </a:cubicBezTo>
                  <a:cubicBezTo>
                    <a:pt x="4589" y="1037466"/>
                    <a:pt x="0" y="1026389"/>
                    <a:pt x="0" y="1014838"/>
                  </a:cubicBezTo>
                  <a:lnTo>
                    <a:pt x="0" y="43552"/>
                  </a:lnTo>
                  <a:cubicBezTo>
                    <a:pt x="0" y="32001"/>
                    <a:pt x="4589" y="20924"/>
                    <a:pt x="12756" y="12756"/>
                  </a:cubicBezTo>
                  <a:cubicBezTo>
                    <a:pt x="20924" y="4589"/>
                    <a:pt x="32001" y="0"/>
                    <a:pt x="43552" y="0"/>
                  </a:cubicBezTo>
                  <a:close/>
                </a:path>
              </a:pathLst>
            </a:custGeom>
            <a:solidFill>
              <a:srgbClr val="9FCFF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469327" cy="109649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1F294C"/>
                  </a:solidFill>
                  <a:latin typeface="Proxima Nova Bold"/>
                </a:rPr>
                <a:t>We would Vet the applicants, get them assigned to a mentor, and get them into their training/education.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08034" y="3085063"/>
            <a:ext cx="2886075" cy="2886075"/>
            <a:chOff x="0" y="0"/>
            <a:chExt cx="3848100" cy="38481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848100" cy="3746500"/>
            </a:xfrm>
            <a:custGeom>
              <a:avLst/>
              <a:gdLst/>
              <a:ahLst/>
              <a:cxnLst/>
              <a:rect r="r" b="b" t="t" l="l"/>
              <a:pathLst>
                <a:path h="3746500" w="3848100">
                  <a:moveTo>
                    <a:pt x="0" y="0"/>
                  </a:moveTo>
                  <a:lnTo>
                    <a:pt x="3848100" y="0"/>
                  </a:lnTo>
                  <a:lnTo>
                    <a:pt x="3848100" y="3746500"/>
                  </a:lnTo>
                  <a:lnTo>
                    <a:pt x="0" y="3746500"/>
                  </a:lnTo>
                  <a:close/>
                </a:path>
              </a:pathLst>
            </a:custGeom>
            <a:solidFill>
              <a:srgbClr val="9FCFF9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848100" cy="3848100"/>
            </a:xfrm>
            <a:custGeom>
              <a:avLst/>
              <a:gdLst/>
              <a:ahLst/>
              <a:cxnLst/>
              <a:rect r="r" b="b" t="t" l="l"/>
              <a:pathLst>
                <a:path h="3848100" w="3848100">
                  <a:moveTo>
                    <a:pt x="0" y="3746500"/>
                  </a:moveTo>
                  <a:lnTo>
                    <a:pt x="3848100" y="3746500"/>
                  </a:lnTo>
                  <a:lnTo>
                    <a:pt x="3721100" y="3848100"/>
                  </a:lnTo>
                  <a:cubicBezTo>
                    <a:pt x="3721100" y="3848100"/>
                    <a:pt x="2730500" y="3771900"/>
                    <a:pt x="2628900" y="3771900"/>
                  </a:cubicBezTo>
                  <a:lnTo>
                    <a:pt x="1219200" y="3771900"/>
                  </a:lnTo>
                  <a:cubicBezTo>
                    <a:pt x="1117600" y="3771900"/>
                    <a:pt x="127000" y="3848100"/>
                    <a:pt x="127000" y="3848100"/>
                  </a:cubicBezTo>
                  <a:lnTo>
                    <a:pt x="0" y="3746500"/>
                  </a:lnTo>
                  <a:lnTo>
                    <a:pt x="0" y="0"/>
                  </a:lnTo>
                  <a:lnTo>
                    <a:pt x="3848100" y="0"/>
                  </a:lnTo>
                  <a:lnTo>
                    <a:pt x="3848100" y="3746500"/>
                  </a:lnTo>
                  <a:lnTo>
                    <a:pt x="12700" y="3746500"/>
                  </a:lnTo>
                  <a:lnTo>
                    <a:pt x="12700" y="3733800"/>
                  </a:lnTo>
                  <a:lnTo>
                    <a:pt x="3835400" y="3733800"/>
                  </a:lnTo>
                  <a:lnTo>
                    <a:pt x="3835400" y="12700"/>
                  </a:lnTo>
                  <a:lnTo>
                    <a:pt x="12700" y="12700"/>
                  </a:lnTo>
                  <a:lnTo>
                    <a:pt x="12700" y="3746500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3848100" cy="3784600"/>
            </a:xfrm>
            <a:prstGeom prst="rect">
              <a:avLst/>
            </a:prstGeom>
          </p:spPr>
          <p:txBody>
            <a:bodyPr anchor="t" rtlCol="false" tIns="203200" lIns="203200" bIns="203200" rIns="203200"/>
            <a:lstStyle/>
            <a:p>
              <a:pPr algn="ctr">
                <a:lnSpc>
                  <a:spcPts val="3359"/>
                </a:lnSpc>
              </a:pPr>
            </a:p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1F294C"/>
                  </a:solidFill>
                  <a:latin typeface="Proxima Nova Bold"/>
                </a:rPr>
                <a:t>True Sky would Reach out to Schools about the program</a:t>
              </a:r>
            </a:p>
          </p:txBody>
        </p:sp>
      </p:grpSp>
      <p:sp>
        <p:nvSpPr>
          <p:cNvPr name="AutoShape 15" id="15"/>
          <p:cNvSpPr/>
          <p:nvPr/>
        </p:nvSpPr>
        <p:spPr>
          <a:xfrm>
            <a:off x="4287861" y="4528100"/>
            <a:ext cx="890996" cy="0"/>
          </a:xfrm>
          <a:prstGeom prst="line">
            <a:avLst/>
          </a:prstGeom>
          <a:ln cap="flat" w="47625">
            <a:solidFill>
              <a:srgbClr val="1F294C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6" id="16"/>
          <p:cNvSpPr/>
          <p:nvPr/>
        </p:nvSpPr>
        <p:spPr>
          <a:xfrm>
            <a:off x="8500510" y="4528100"/>
            <a:ext cx="890996" cy="0"/>
          </a:xfrm>
          <a:prstGeom prst="line">
            <a:avLst/>
          </a:prstGeom>
          <a:ln cap="flat" w="47625">
            <a:solidFill>
              <a:srgbClr val="1F294C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7" id="17"/>
          <p:cNvSpPr/>
          <p:nvPr/>
        </p:nvSpPr>
        <p:spPr>
          <a:xfrm>
            <a:off x="13534259" y="4528100"/>
            <a:ext cx="890996" cy="0"/>
          </a:xfrm>
          <a:prstGeom prst="line">
            <a:avLst/>
          </a:prstGeom>
          <a:ln cap="flat" w="47625">
            <a:solidFill>
              <a:srgbClr val="1F294C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18" id="18"/>
          <p:cNvSpPr txBox="true"/>
          <p:nvPr/>
        </p:nvSpPr>
        <p:spPr>
          <a:xfrm rot="0">
            <a:off x="1876315" y="1276350"/>
            <a:ext cx="14535370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</a:rPr>
              <a:t>BRIEF RECAP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169613" y="2110717"/>
            <a:ext cx="11948774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 spc="29">
                <a:solidFill>
                  <a:srgbClr val="1F294C"/>
                </a:solidFill>
                <a:latin typeface="Proxima Nova Bold"/>
              </a:rPr>
              <a:t>True Sky </a:t>
            </a:r>
            <a:r>
              <a:rPr lang="en-US" sz="2999" spc="29">
                <a:solidFill>
                  <a:srgbClr val="1F294C"/>
                </a:solidFill>
                <a:latin typeface="Proxima Nova Bold"/>
              </a:rPr>
              <a:t>Young Leaders program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4201469">
            <a:off x="-1847448" y="7429873"/>
            <a:ext cx="4389359" cy="4373398"/>
          </a:xfrm>
          <a:custGeom>
            <a:avLst/>
            <a:gdLst/>
            <a:ahLst/>
            <a:cxnLst/>
            <a:rect r="r" b="b" t="t" l="l"/>
            <a:pathLst>
              <a:path h="4373398" w="4389359">
                <a:moveTo>
                  <a:pt x="0" y="0"/>
                </a:moveTo>
                <a:lnTo>
                  <a:pt x="4389359" y="0"/>
                </a:lnTo>
                <a:lnTo>
                  <a:pt x="4389359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4089119">
            <a:off x="310210" y="9138498"/>
            <a:ext cx="3484112" cy="2787289"/>
          </a:xfrm>
          <a:custGeom>
            <a:avLst/>
            <a:gdLst/>
            <a:ahLst/>
            <a:cxnLst/>
            <a:rect r="r" b="b" t="t" l="l"/>
            <a:pathLst>
              <a:path h="2787289" w="3484112">
                <a:moveTo>
                  <a:pt x="0" y="0"/>
                </a:moveTo>
                <a:lnTo>
                  <a:pt x="3484111" y="0"/>
                </a:lnTo>
                <a:lnTo>
                  <a:pt x="3484111" y="2787289"/>
                </a:lnTo>
                <a:lnTo>
                  <a:pt x="0" y="2787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10026593">
            <a:off x="15481612" y="-521355"/>
            <a:ext cx="3555375" cy="4205283"/>
          </a:xfrm>
          <a:custGeom>
            <a:avLst/>
            <a:gdLst/>
            <a:ahLst/>
            <a:cxnLst/>
            <a:rect r="r" b="b" t="t" l="l"/>
            <a:pathLst>
              <a:path h="4205283" w="3555375">
                <a:moveTo>
                  <a:pt x="0" y="0"/>
                </a:moveTo>
                <a:lnTo>
                  <a:pt x="3555376" y="0"/>
                </a:lnTo>
                <a:lnTo>
                  <a:pt x="3555376" y="4205282"/>
                </a:lnTo>
                <a:lnTo>
                  <a:pt x="0" y="42052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true" rot="-2827656">
            <a:off x="14119950" y="-1318357"/>
            <a:ext cx="3484112" cy="2787289"/>
          </a:xfrm>
          <a:custGeom>
            <a:avLst/>
            <a:gdLst/>
            <a:ahLst/>
            <a:cxnLst/>
            <a:rect r="r" b="b" t="t" l="l"/>
            <a:pathLst>
              <a:path h="2787289" w="3484112">
                <a:moveTo>
                  <a:pt x="3484112" y="2787289"/>
                </a:moveTo>
                <a:lnTo>
                  <a:pt x="0" y="2787289"/>
                </a:lnTo>
                <a:lnTo>
                  <a:pt x="0" y="0"/>
                </a:lnTo>
                <a:lnTo>
                  <a:pt x="3484112" y="0"/>
                </a:lnTo>
                <a:lnTo>
                  <a:pt x="3484112" y="27872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F0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684513" y="3500698"/>
            <a:ext cx="4581554" cy="4581554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FF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243137" lIns="243137" bIns="243137" rIns="243137"/>
            <a:lstStyle/>
            <a:p>
              <a:pPr algn="ctr">
                <a:lnSpc>
                  <a:spcPts val="3639"/>
                </a:lnSpc>
              </a:pPr>
              <a:r>
                <a:rPr lang="en-US" sz="2599">
                  <a:solidFill>
                    <a:srgbClr val="1F294C"/>
                  </a:solidFill>
                  <a:latin typeface="Proxima Nova Bold"/>
                </a:rPr>
                <a:t>Rinse and repeat previous steps with 10 students.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065878" y="4594090"/>
            <a:ext cx="4537609" cy="2394771"/>
            <a:chOff x="0" y="0"/>
            <a:chExt cx="1469327" cy="77545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69327" cy="775453"/>
            </a:xfrm>
            <a:custGeom>
              <a:avLst/>
              <a:gdLst/>
              <a:ahLst/>
              <a:cxnLst/>
              <a:rect r="r" b="b" t="t" l="l"/>
              <a:pathLst>
                <a:path h="775453" w="1469327">
                  <a:moveTo>
                    <a:pt x="34123" y="0"/>
                  </a:moveTo>
                  <a:lnTo>
                    <a:pt x="1435204" y="0"/>
                  </a:lnTo>
                  <a:cubicBezTo>
                    <a:pt x="1444254" y="0"/>
                    <a:pt x="1452933" y="3595"/>
                    <a:pt x="1459333" y="9994"/>
                  </a:cubicBezTo>
                  <a:cubicBezTo>
                    <a:pt x="1465732" y="16394"/>
                    <a:pt x="1469327" y="25073"/>
                    <a:pt x="1469327" y="34123"/>
                  </a:cubicBezTo>
                  <a:lnTo>
                    <a:pt x="1469327" y="741329"/>
                  </a:lnTo>
                  <a:cubicBezTo>
                    <a:pt x="1469327" y="750380"/>
                    <a:pt x="1465732" y="759059"/>
                    <a:pt x="1459333" y="765458"/>
                  </a:cubicBezTo>
                  <a:cubicBezTo>
                    <a:pt x="1452933" y="771858"/>
                    <a:pt x="1444254" y="775453"/>
                    <a:pt x="1435204" y="775453"/>
                  </a:cubicBezTo>
                  <a:lnTo>
                    <a:pt x="34123" y="775453"/>
                  </a:lnTo>
                  <a:cubicBezTo>
                    <a:pt x="25073" y="775453"/>
                    <a:pt x="16394" y="771858"/>
                    <a:pt x="9994" y="765458"/>
                  </a:cubicBezTo>
                  <a:cubicBezTo>
                    <a:pt x="3595" y="759059"/>
                    <a:pt x="0" y="750380"/>
                    <a:pt x="0" y="741329"/>
                  </a:cubicBezTo>
                  <a:lnTo>
                    <a:pt x="0" y="34123"/>
                  </a:lnTo>
                  <a:cubicBezTo>
                    <a:pt x="0" y="25073"/>
                    <a:pt x="3595" y="16394"/>
                    <a:pt x="9994" y="9994"/>
                  </a:cubicBezTo>
                  <a:cubicBezTo>
                    <a:pt x="16394" y="3595"/>
                    <a:pt x="25073" y="0"/>
                    <a:pt x="34123" y="0"/>
                  </a:cubicBezTo>
                  <a:close/>
                </a:path>
              </a:pathLst>
            </a:custGeom>
            <a:solidFill>
              <a:srgbClr val="9FCFF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469327" cy="813553"/>
            </a:xfrm>
            <a:prstGeom prst="rect">
              <a:avLst/>
            </a:prstGeom>
          </p:spPr>
          <p:txBody>
            <a:bodyPr anchor="ctr" rtlCol="false" tIns="324183" lIns="324183" bIns="324183" rIns="324183"/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1F294C"/>
                  </a:solidFill>
                  <a:latin typeface="Proxima Nova Bold"/>
                </a:rPr>
                <a:t>Invest:   $350,000</a:t>
              </a:r>
            </a:p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1F294C"/>
                  </a:solidFill>
                  <a:latin typeface="Proxima Nova Bold"/>
                </a:rPr>
                <a:t>Make:   $1,050,000</a:t>
              </a:r>
            </a:p>
          </p:txBody>
        </p:sp>
      </p:grpSp>
      <p:sp>
        <p:nvSpPr>
          <p:cNvPr name="AutoShape 8" id="8"/>
          <p:cNvSpPr/>
          <p:nvPr/>
        </p:nvSpPr>
        <p:spPr>
          <a:xfrm>
            <a:off x="8597379" y="5791475"/>
            <a:ext cx="1137188" cy="0"/>
          </a:xfrm>
          <a:prstGeom prst="line">
            <a:avLst/>
          </a:prstGeom>
          <a:ln cap="flat" w="57150">
            <a:solidFill>
              <a:srgbClr val="1F294C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TextBox 9" id="9"/>
          <p:cNvSpPr txBox="true"/>
          <p:nvPr/>
        </p:nvSpPr>
        <p:spPr>
          <a:xfrm rot="0">
            <a:off x="1876315" y="1276350"/>
            <a:ext cx="14535370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</a:rPr>
              <a:t>BRIEF RECAP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169613" y="2110717"/>
            <a:ext cx="11948774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99"/>
              </a:lnSpc>
            </a:pPr>
            <a:r>
              <a:rPr lang="en-US" sz="2999" spc="29">
                <a:solidFill>
                  <a:srgbClr val="1F294C"/>
                </a:solidFill>
                <a:latin typeface="Proxima Nova Bold"/>
              </a:rPr>
              <a:t>True Sky </a:t>
            </a:r>
            <a:r>
              <a:rPr lang="en-US" sz="2999" spc="29">
                <a:solidFill>
                  <a:srgbClr val="1F294C"/>
                </a:solidFill>
                <a:latin typeface="Proxima Nova Bold"/>
              </a:rPr>
              <a:t>Young Leaders program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4201469">
            <a:off x="-1847448" y="7429873"/>
            <a:ext cx="4389359" cy="4373398"/>
          </a:xfrm>
          <a:custGeom>
            <a:avLst/>
            <a:gdLst/>
            <a:ahLst/>
            <a:cxnLst/>
            <a:rect r="r" b="b" t="t" l="l"/>
            <a:pathLst>
              <a:path h="4373398" w="4389359">
                <a:moveTo>
                  <a:pt x="0" y="0"/>
                </a:moveTo>
                <a:lnTo>
                  <a:pt x="4389359" y="0"/>
                </a:lnTo>
                <a:lnTo>
                  <a:pt x="4389359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4089119">
            <a:off x="310210" y="9138498"/>
            <a:ext cx="3484112" cy="2787289"/>
          </a:xfrm>
          <a:custGeom>
            <a:avLst/>
            <a:gdLst/>
            <a:ahLst/>
            <a:cxnLst/>
            <a:rect r="r" b="b" t="t" l="l"/>
            <a:pathLst>
              <a:path h="2787289" w="3484112">
                <a:moveTo>
                  <a:pt x="0" y="0"/>
                </a:moveTo>
                <a:lnTo>
                  <a:pt x="3484111" y="0"/>
                </a:lnTo>
                <a:lnTo>
                  <a:pt x="3484111" y="2787289"/>
                </a:lnTo>
                <a:lnTo>
                  <a:pt x="0" y="2787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10026593">
            <a:off x="15481612" y="-521355"/>
            <a:ext cx="3555375" cy="4205283"/>
          </a:xfrm>
          <a:custGeom>
            <a:avLst/>
            <a:gdLst/>
            <a:ahLst/>
            <a:cxnLst/>
            <a:rect r="r" b="b" t="t" l="l"/>
            <a:pathLst>
              <a:path h="4205283" w="3555375">
                <a:moveTo>
                  <a:pt x="0" y="0"/>
                </a:moveTo>
                <a:lnTo>
                  <a:pt x="3555376" y="0"/>
                </a:lnTo>
                <a:lnTo>
                  <a:pt x="3555376" y="4205282"/>
                </a:lnTo>
                <a:lnTo>
                  <a:pt x="0" y="42052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true" rot="-2827656">
            <a:off x="14119950" y="-1318357"/>
            <a:ext cx="3484112" cy="2787289"/>
          </a:xfrm>
          <a:custGeom>
            <a:avLst/>
            <a:gdLst/>
            <a:ahLst/>
            <a:cxnLst/>
            <a:rect r="r" b="b" t="t" l="l"/>
            <a:pathLst>
              <a:path h="2787289" w="3484112">
                <a:moveTo>
                  <a:pt x="3484112" y="2787289"/>
                </a:moveTo>
                <a:lnTo>
                  <a:pt x="0" y="2787289"/>
                </a:lnTo>
                <a:lnTo>
                  <a:pt x="0" y="0"/>
                </a:lnTo>
                <a:lnTo>
                  <a:pt x="3484112" y="0"/>
                </a:lnTo>
                <a:lnTo>
                  <a:pt x="3484112" y="278728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F0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688253" y="3525868"/>
            <a:ext cx="4565237" cy="5732432"/>
          </a:xfrm>
          <a:custGeom>
            <a:avLst/>
            <a:gdLst/>
            <a:ahLst/>
            <a:cxnLst/>
            <a:rect r="r" b="b" t="t" l="l"/>
            <a:pathLst>
              <a:path h="5732432" w="4565237">
                <a:moveTo>
                  <a:pt x="0" y="0"/>
                </a:moveTo>
                <a:lnTo>
                  <a:pt x="4565237" y="0"/>
                </a:lnTo>
                <a:lnTo>
                  <a:pt x="4565237" y="5732432"/>
                </a:lnTo>
                <a:lnTo>
                  <a:pt x="0" y="573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05351" y="3525868"/>
            <a:ext cx="3493961" cy="5732432"/>
          </a:xfrm>
          <a:custGeom>
            <a:avLst/>
            <a:gdLst/>
            <a:ahLst/>
            <a:cxnLst/>
            <a:rect r="r" b="b" t="t" l="l"/>
            <a:pathLst>
              <a:path h="5732432" w="3493961">
                <a:moveTo>
                  <a:pt x="0" y="0"/>
                </a:moveTo>
                <a:lnTo>
                  <a:pt x="3493961" y="0"/>
                </a:lnTo>
                <a:lnTo>
                  <a:pt x="3493961" y="5732432"/>
                </a:lnTo>
                <a:lnTo>
                  <a:pt x="0" y="57324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119215" y="1335496"/>
            <a:ext cx="14049569" cy="194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</a:rPr>
              <a:t>THANK YOU FOR LISTENING!</a:t>
            </a:r>
          </a:p>
          <a:p>
            <a:pPr algn="ctr">
              <a:lnSpc>
                <a:spcPts val="767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</a:rPr>
              <a:t>questions?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4596961">
            <a:off x="-1406027" y="6709320"/>
            <a:ext cx="4389359" cy="4373398"/>
          </a:xfrm>
          <a:custGeom>
            <a:avLst/>
            <a:gdLst/>
            <a:ahLst/>
            <a:cxnLst/>
            <a:rect r="r" b="b" t="t" l="l"/>
            <a:pathLst>
              <a:path h="4373398" w="4389359">
                <a:moveTo>
                  <a:pt x="0" y="0"/>
                </a:moveTo>
                <a:lnTo>
                  <a:pt x="4389359" y="0"/>
                </a:lnTo>
                <a:lnTo>
                  <a:pt x="4389359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201367">
            <a:off x="557077" y="8324231"/>
            <a:ext cx="3625255" cy="4816160"/>
          </a:xfrm>
          <a:custGeom>
            <a:avLst/>
            <a:gdLst/>
            <a:ahLst/>
            <a:cxnLst/>
            <a:rect r="r" b="b" t="t" l="l"/>
            <a:pathLst>
              <a:path h="4816160" w="3625255">
                <a:moveTo>
                  <a:pt x="0" y="0"/>
                </a:moveTo>
                <a:lnTo>
                  <a:pt x="3625255" y="0"/>
                </a:lnTo>
                <a:lnTo>
                  <a:pt x="3625255" y="4816160"/>
                </a:lnTo>
                <a:lnTo>
                  <a:pt x="0" y="48161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23381">
            <a:off x="15547033" y="-668114"/>
            <a:ext cx="3876074" cy="4007220"/>
          </a:xfrm>
          <a:custGeom>
            <a:avLst/>
            <a:gdLst/>
            <a:ahLst/>
            <a:cxnLst/>
            <a:rect r="r" b="b" t="t" l="l"/>
            <a:pathLst>
              <a:path h="4007220" w="3876074">
                <a:moveTo>
                  <a:pt x="0" y="0"/>
                </a:moveTo>
                <a:lnTo>
                  <a:pt x="3876075" y="0"/>
                </a:lnTo>
                <a:lnTo>
                  <a:pt x="3876075" y="4007220"/>
                </a:lnTo>
                <a:lnTo>
                  <a:pt x="0" y="40072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60293">
            <a:off x="14240364" y="-1393983"/>
            <a:ext cx="2725288" cy="3620552"/>
          </a:xfrm>
          <a:custGeom>
            <a:avLst/>
            <a:gdLst/>
            <a:ahLst/>
            <a:cxnLst/>
            <a:rect r="r" b="b" t="t" l="l"/>
            <a:pathLst>
              <a:path h="3620552" w="2725288">
                <a:moveTo>
                  <a:pt x="0" y="0"/>
                </a:moveTo>
                <a:lnTo>
                  <a:pt x="2725288" y="0"/>
                </a:lnTo>
                <a:lnTo>
                  <a:pt x="2725288" y="3620552"/>
                </a:lnTo>
                <a:lnTo>
                  <a:pt x="0" y="36205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F0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242737" y="2208143"/>
            <a:ext cx="8810927" cy="5746257"/>
          </a:xfrm>
          <a:custGeom>
            <a:avLst/>
            <a:gdLst/>
            <a:ahLst/>
            <a:cxnLst/>
            <a:rect r="r" b="b" t="t" l="l"/>
            <a:pathLst>
              <a:path h="5746257" w="8810927">
                <a:moveTo>
                  <a:pt x="0" y="0"/>
                </a:moveTo>
                <a:lnTo>
                  <a:pt x="8810927" y="0"/>
                </a:lnTo>
                <a:lnTo>
                  <a:pt x="8810927" y="5746257"/>
                </a:lnTo>
                <a:lnTo>
                  <a:pt x="0" y="5746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2521698"/>
            <a:ext cx="627148" cy="424180"/>
          </a:xfrm>
          <a:custGeom>
            <a:avLst/>
            <a:gdLst/>
            <a:ahLst/>
            <a:cxnLst/>
            <a:rect r="r" b="b" t="t" l="l"/>
            <a:pathLst>
              <a:path h="424180" w="627148">
                <a:moveTo>
                  <a:pt x="0" y="0"/>
                </a:moveTo>
                <a:lnTo>
                  <a:pt x="627148" y="0"/>
                </a:lnTo>
                <a:lnTo>
                  <a:pt x="627148" y="424180"/>
                </a:lnTo>
                <a:lnTo>
                  <a:pt x="0" y="4241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596961">
            <a:off x="-1432340" y="6872827"/>
            <a:ext cx="4389359" cy="4373398"/>
          </a:xfrm>
          <a:custGeom>
            <a:avLst/>
            <a:gdLst/>
            <a:ahLst/>
            <a:cxnLst/>
            <a:rect r="r" b="b" t="t" l="l"/>
            <a:pathLst>
              <a:path h="4373398" w="4389359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201367">
            <a:off x="714950" y="8429479"/>
            <a:ext cx="3625255" cy="4816160"/>
          </a:xfrm>
          <a:custGeom>
            <a:avLst/>
            <a:gdLst/>
            <a:ahLst/>
            <a:cxnLst/>
            <a:rect r="r" b="b" t="t" l="l"/>
            <a:pathLst>
              <a:path h="4816160" w="3625255">
                <a:moveTo>
                  <a:pt x="0" y="0"/>
                </a:moveTo>
                <a:lnTo>
                  <a:pt x="3625255" y="0"/>
                </a:lnTo>
                <a:lnTo>
                  <a:pt x="3625255" y="4816161"/>
                </a:lnTo>
                <a:lnTo>
                  <a:pt x="0" y="48161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123381">
            <a:off x="15383533" y="-370895"/>
            <a:ext cx="3980134" cy="4114800"/>
          </a:xfrm>
          <a:custGeom>
            <a:avLst/>
            <a:gdLst/>
            <a:ahLst/>
            <a:cxnLst/>
            <a:rect r="r" b="b" t="t" l="l"/>
            <a:pathLst>
              <a:path h="4114800" w="3980134">
                <a:moveTo>
                  <a:pt x="0" y="0"/>
                </a:moveTo>
                <a:lnTo>
                  <a:pt x="3980134" y="0"/>
                </a:lnTo>
                <a:lnTo>
                  <a:pt x="39801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395011">
            <a:off x="13558858" y="-1158072"/>
            <a:ext cx="2921537" cy="3881268"/>
          </a:xfrm>
          <a:custGeom>
            <a:avLst/>
            <a:gdLst/>
            <a:ahLst/>
            <a:cxnLst/>
            <a:rect r="r" b="b" t="t" l="l"/>
            <a:pathLst>
              <a:path h="3881268" w="2921537">
                <a:moveTo>
                  <a:pt x="0" y="0"/>
                </a:moveTo>
                <a:lnTo>
                  <a:pt x="2921536" y="0"/>
                </a:lnTo>
                <a:lnTo>
                  <a:pt x="2921536" y="3881269"/>
                </a:lnTo>
                <a:lnTo>
                  <a:pt x="0" y="38812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3313681"/>
            <a:ext cx="7214037" cy="16738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200"/>
              </a:lnSpc>
            </a:pPr>
            <a:r>
              <a:rPr lang="en-US" sz="9200" spc="92">
                <a:solidFill>
                  <a:srgbClr val="0086B3"/>
                </a:solidFill>
                <a:latin typeface="Proxima Nova Bold"/>
              </a:rPr>
              <a:t>TRUE SKY</a:t>
            </a:r>
          </a:p>
          <a:p>
            <a:pPr>
              <a:lnSpc>
                <a:spcPts val="4100"/>
              </a:lnSpc>
            </a:pPr>
            <a:r>
              <a:rPr lang="en-US" sz="4100" spc="41">
                <a:solidFill>
                  <a:srgbClr val="0086B3"/>
                </a:solidFill>
                <a:latin typeface="Proxima Nova Bold"/>
              </a:rPr>
              <a:t>YOUNG LEADERS PROGRAM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5661914"/>
            <a:ext cx="6595891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19"/>
              </a:lnSpc>
            </a:pPr>
            <a:r>
              <a:rPr lang="en-US" sz="3399">
                <a:solidFill>
                  <a:srgbClr val="1F294C"/>
                </a:solidFill>
                <a:latin typeface="Quicksand"/>
              </a:rPr>
              <a:t>Empower young leaders to their career dreams.</a:t>
            </a:r>
          </a:p>
        </p:txBody>
      </p:sp>
    </p:spTree>
  </p:cSld>
  <p:clrMapOvr>
    <a:masterClrMapping/>
  </p:clrMapOvr>
  <p:transition spd="slow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F0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163721" y="2505780"/>
            <a:ext cx="9095579" cy="5444537"/>
          </a:xfrm>
          <a:custGeom>
            <a:avLst/>
            <a:gdLst/>
            <a:ahLst/>
            <a:cxnLst/>
            <a:rect r="r" b="b" t="t" l="l"/>
            <a:pathLst>
              <a:path h="5444537" w="9095579">
                <a:moveTo>
                  <a:pt x="0" y="0"/>
                </a:moveTo>
                <a:lnTo>
                  <a:pt x="9095579" y="0"/>
                </a:lnTo>
                <a:lnTo>
                  <a:pt x="9095579" y="5444537"/>
                </a:lnTo>
                <a:lnTo>
                  <a:pt x="0" y="54445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219018"/>
            <a:ext cx="11513109" cy="848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9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</a:rPr>
              <a:t>LEADERS TRAINING LEADERS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361325"/>
            <a:ext cx="6644075" cy="512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>
                <a:solidFill>
                  <a:srgbClr val="1F294C"/>
                </a:solidFill>
                <a:latin typeface="Proxima Nova"/>
              </a:rPr>
              <a:t>Simply put: I want True Sky to invest into High School students education. Who will, in-tern, come work for us for a period of time. </a:t>
            </a:r>
          </a:p>
          <a:p>
            <a:pPr>
              <a:lnSpc>
                <a:spcPts val="4500"/>
              </a:lnSpc>
            </a:pPr>
          </a:p>
          <a:p>
            <a:pPr>
              <a:lnSpc>
                <a:spcPts val="4500"/>
              </a:lnSpc>
            </a:pPr>
            <a:r>
              <a:rPr lang="en-US" sz="3000">
                <a:solidFill>
                  <a:srgbClr val="1F294C"/>
                </a:solidFill>
                <a:latin typeface="Proxima Nova"/>
              </a:rPr>
              <a:t>The term of the contract would be based upon what kind of training or education the student needs for their career path.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4201469">
            <a:off x="-1165980" y="8191873"/>
            <a:ext cx="4389359" cy="4373398"/>
          </a:xfrm>
          <a:custGeom>
            <a:avLst/>
            <a:gdLst/>
            <a:ahLst/>
            <a:cxnLst/>
            <a:rect r="r" b="b" t="t" l="l"/>
            <a:pathLst>
              <a:path h="4373398" w="4389359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089119">
            <a:off x="991678" y="9900498"/>
            <a:ext cx="3484112" cy="2787289"/>
          </a:xfrm>
          <a:custGeom>
            <a:avLst/>
            <a:gdLst/>
            <a:ahLst/>
            <a:cxnLst/>
            <a:rect r="r" b="b" t="t" l="l"/>
            <a:pathLst>
              <a:path h="2787289" w="3484112">
                <a:moveTo>
                  <a:pt x="0" y="0"/>
                </a:moveTo>
                <a:lnTo>
                  <a:pt x="3484112" y="0"/>
                </a:lnTo>
                <a:lnTo>
                  <a:pt x="3484112" y="2787289"/>
                </a:lnTo>
                <a:lnTo>
                  <a:pt x="0" y="27872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026593">
            <a:off x="15481612" y="-521355"/>
            <a:ext cx="3555375" cy="4205283"/>
          </a:xfrm>
          <a:custGeom>
            <a:avLst/>
            <a:gdLst/>
            <a:ahLst/>
            <a:cxnLst/>
            <a:rect r="r" b="b" t="t" l="l"/>
            <a:pathLst>
              <a:path h="4205283" w="3555375">
                <a:moveTo>
                  <a:pt x="0" y="0"/>
                </a:moveTo>
                <a:lnTo>
                  <a:pt x="3555376" y="0"/>
                </a:lnTo>
                <a:lnTo>
                  <a:pt x="3555376" y="4205282"/>
                </a:lnTo>
                <a:lnTo>
                  <a:pt x="0" y="42052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true" rot="-2827656">
            <a:off x="14119950" y="-1318357"/>
            <a:ext cx="3484112" cy="2787289"/>
          </a:xfrm>
          <a:custGeom>
            <a:avLst/>
            <a:gdLst/>
            <a:ahLst/>
            <a:cxnLst/>
            <a:rect r="r" b="b" t="t" l="l"/>
            <a:pathLst>
              <a:path h="2787289" w="3484112">
                <a:moveTo>
                  <a:pt x="3484112" y="2787289"/>
                </a:moveTo>
                <a:lnTo>
                  <a:pt x="0" y="2787289"/>
                </a:lnTo>
                <a:lnTo>
                  <a:pt x="0" y="0"/>
                </a:lnTo>
                <a:lnTo>
                  <a:pt x="3484112" y="0"/>
                </a:lnTo>
                <a:lnTo>
                  <a:pt x="3484112" y="2787289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F0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453579"/>
            <a:ext cx="627148" cy="424180"/>
          </a:xfrm>
          <a:custGeom>
            <a:avLst/>
            <a:gdLst/>
            <a:ahLst/>
            <a:cxnLst/>
            <a:rect r="r" b="b" t="t" l="l"/>
            <a:pathLst>
              <a:path h="424180" w="627148">
                <a:moveTo>
                  <a:pt x="0" y="0"/>
                </a:moveTo>
                <a:lnTo>
                  <a:pt x="627148" y="0"/>
                </a:lnTo>
                <a:lnTo>
                  <a:pt x="627148" y="424180"/>
                </a:lnTo>
                <a:lnTo>
                  <a:pt x="0" y="424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596961">
            <a:off x="-1432340" y="6872827"/>
            <a:ext cx="4389359" cy="4373398"/>
          </a:xfrm>
          <a:custGeom>
            <a:avLst/>
            <a:gdLst/>
            <a:ahLst/>
            <a:cxnLst/>
            <a:rect r="r" b="b" t="t" l="l"/>
            <a:pathLst>
              <a:path h="4373398" w="4389359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201367">
            <a:off x="714950" y="8429479"/>
            <a:ext cx="3625255" cy="4816160"/>
          </a:xfrm>
          <a:custGeom>
            <a:avLst/>
            <a:gdLst/>
            <a:ahLst/>
            <a:cxnLst/>
            <a:rect r="r" b="b" t="t" l="l"/>
            <a:pathLst>
              <a:path h="4816160" w="3625255">
                <a:moveTo>
                  <a:pt x="0" y="0"/>
                </a:moveTo>
                <a:lnTo>
                  <a:pt x="3625255" y="0"/>
                </a:lnTo>
                <a:lnTo>
                  <a:pt x="3625255" y="4816161"/>
                </a:lnTo>
                <a:lnTo>
                  <a:pt x="0" y="4816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0123381">
            <a:off x="15383533" y="-370895"/>
            <a:ext cx="3980134" cy="4114800"/>
          </a:xfrm>
          <a:custGeom>
            <a:avLst/>
            <a:gdLst/>
            <a:ahLst/>
            <a:cxnLst/>
            <a:rect r="r" b="b" t="t" l="l"/>
            <a:pathLst>
              <a:path h="4114800" w="3980134">
                <a:moveTo>
                  <a:pt x="0" y="0"/>
                </a:moveTo>
                <a:lnTo>
                  <a:pt x="3980134" y="0"/>
                </a:lnTo>
                <a:lnTo>
                  <a:pt x="39801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395011">
            <a:off x="13558858" y="-1158072"/>
            <a:ext cx="2921537" cy="3881268"/>
          </a:xfrm>
          <a:custGeom>
            <a:avLst/>
            <a:gdLst/>
            <a:ahLst/>
            <a:cxnLst/>
            <a:rect r="r" b="b" t="t" l="l"/>
            <a:pathLst>
              <a:path h="3881268" w="2921537">
                <a:moveTo>
                  <a:pt x="0" y="0"/>
                </a:moveTo>
                <a:lnTo>
                  <a:pt x="2921536" y="0"/>
                </a:lnTo>
                <a:lnTo>
                  <a:pt x="2921536" y="3881269"/>
                </a:lnTo>
                <a:lnTo>
                  <a:pt x="0" y="38812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245562"/>
            <a:ext cx="7214037" cy="16738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200"/>
              </a:lnSpc>
            </a:pPr>
            <a:r>
              <a:rPr lang="en-US" sz="9200" spc="92">
                <a:solidFill>
                  <a:srgbClr val="0086B3"/>
                </a:solidFill>
                <a:latin typeface="Proxima Nova Bold"/>
              </a:rPr>
              <a:t>TRUE SKY</a:t>
            </a:r>
          </a:p>
          <a:p>
            <a:pPr>
              <a:lnSpc>
                <a:spcPts val="4100"/>
              </a:lnSpc>
            </a:pPr>
            <a:r>
              <a:rPr lang="en-US" sz="4100" spc="41">
                <a:solidFill>
                  <a:srgbClr val="0086B3"/>
                </a:solidFill>
                <a:latin typeface="Proxima Nova Bold"/>
              </a:rPr>
              <a:t>YOUNG LEADERS PROGRAM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971310"/>
            <a:ext cx="13734650" cy="2759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69"/>
              </a:lnSpc>
            </a:pPr>
            <a:r>
              <a:rPr lang="en-US" sz="4899">
                <a:solidFill>
                  <a:srgbClr val="1F294C"/>
                </a:solidFill>
                <a:latin typeface="Quicksand"/>
              </a:rPr>
              <a:t>My Ask:</a:t>
            </a:r>
          </a:p>
          <a:p>
            <a:pPr>
              <a:lnSpc>
                <a:spcPts val="7800"/>
              </a:lnSpc>
            </a:pPr>
            <a:r>
              <a:rPr lang="en-US" sz="6000">
                <a:solidFill>
                  <a:srgbClr val="1F294C"/>
                </a:solidFill>
                <a:latin typeface="Quicksand Medium"/>
              </a:rPr>
              <a:t>$</a:t>
            </a:r>
            <a:r>
              <a:rPr lang="en-US" sz="6000">
                <a:solidFill>
                  <a:srgbClr val="1F294C"/>
                </a:solidFill>
                <a:latin typeface="Quicksand Medium"/>
              </a:rPr>
              <a:t>350,000 over a 4 year period of time to Invest in 10 High School students.</a:t>
            </a:r>
          </a:p>
        </p:txBody>
      </p:sp>
    </p:spTree>
  </p:cSld>
  <p:clrMapOvr>
    <a:masterClrMapping/>
  </p:clrMapOvr>
  <p:transition spd="slow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F0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418155" y="2118287"/>
            <a:ext cx="6525484" cy="6489955"/>
          </a:xfrm>
          <a:custGeom>
            <a:avLst/>
            <a:gdLst/>
            <a:ahLst/>
            <a:cxnLst/>
            <a:rect r="r" b="b" t="t" l="l"/>
            <a:pathLst>
              <a:path h="6489955" w="6525484">
                <a:moveTo>
                  <a:pt x="0" y="0"/>
                </a:moveTo>
                <a:lnTo>
                  <a:pt x="6525484" y="0"/>
                </a:lnTo>
                <a:lnTo>
                  <a:pt x="6525484" y="6489955"/>
                </a:lnTo>
                <a:lnTo>
                  <a:pt x="0" y="64899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152525"/>
            <a:ext cx="12218754" cy="1657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9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</a:rPr>
              <a:t>WHERE THIS IS USED </a:t>
            </a:r>
          </a:p>
          <a:p>
            <a:pPr>
              <a:lnSpc>
                <a:spcPts val="639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</a:rPr>
              <a:t>ALREADY TODAY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503622"/>
            <a:ext cx="9323809" cy="4762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7697" indent="-323848" lvl="1">
              <a:lnSpc>
                <a:spcPts val="4799"/>
              </a:lnSpc>
              <a:buFont typeface="Arial"/>
              <a:buChar char="•"/>
            </a:pPr>
            <a:r>
              <a:rPr lang="en-US" sz="2999">
                <a:solidFill>
                  <a:srgbClr val="1F294C"/>
                </a:solidFill>
                <a:latin typeface="Quicksand"/>
              </a:rPr>
              <a:t>Primarily used in Blue collar work.</a:t>
            </a:r>
          </a:p>
          <a:p>
            <a:pPr marL="1295394" indent="-431798" lvl="2">
              <a:lnSpc>
                <a:spcPts val="4799"/>
              </a:lnSpc>
              <a:buFont typeface="Arial"/>
              <a:buChar char="⚬"/>
            </a:pPr>
            <a:r>
              <a:rPr lang="en-US" sz="2999">
                <a:solidFill>
                  <a:srgbClr val="1F294C"/>
                </a:solidFill>
                <a:latin typeface="Quicksand"/>
              </a:rPr>
              <a:t>Trades such as:</a:t>
            </a:r>
          </a:p>
          <a:p>
            <a:pPr marL="1943090" indent="-485773" lvl="3">
              <a:lnSpc>
                <a:spcPts val="4799"/>
              </a:lnSpc>
              <a:buFont typeface="Arial"/>
              <a:buChar char="￭"/>
            </a:pPr>
            <a:r>
              <a:rPr lang="en-US" sz="2999">
                <a:solidFill>
                  <a:srgbClr val="1F294C"/>
                </a:solidFill>
                <a:latin typeface="Quicksand"/>
              </a:rPr>
              <a:t>Carpentry</a:t>
            </a:r>
          </a:p>
          <a:p>
            <a:pPr marL="1943090" indent="-485773" lvl="3">
              <a:lnSpc>
                <a:spcPts val="4799"/>
              </a:lnSpc>
              <a:buFont typeface="Arial"/>
              <a:buChar char="￭"/>
            </a:pPr>
            <a:r>
              <a:rPr lang="en-US" sz="2999">
                <a:solidFill>
                  <a:srgbClr val="1F294C"/>
                </a:solidFill>
                <a:latin typeface="Quicksand"/>
              </a:rPr>
              <a:t>Welding</a:t>
            </a:r>
          </a:p>
          <a:p>
            <a:pPr marL="1943090" indent="-485773" lvl="3">
              <a:lnSpc>
                <a:spcPts val="4799"/>
              </a:lnSpc>
              <a:buFont typeface="Arial"/>
              <a:buChar char="￭"/>
            </a:pPr>
            <a:r>
              <a:rPr lang="en-US" sz="2999">
                <a:solidFill>
                  <a:srgbClr val="1F294C"/>
                </a:solidFill>
                <a:latin typeface="Quicksand"/>
              </a:rPr>
              <a:t>Mechanic shops</a:t>
            </a:r>
          </a:p>
          <a:p>
            <a:pPr marL="1943090" indent="-485773" lvl="3">
              <a:lnSpc>
                <a:spcPts val="4799"/>
              </a:lnSpc>
              <a:buFont typeface="Arial"/>
              <a:buChar char="￭"/>
            </a:pPr>
            <a:r>
              <a:rPr lang="en-US" sz="2999">
                <a:solidFill>
                  <a:srgbClr val="1F294C"/>
                </a:solidFill>
                <a:latin typeface="Quicksand"/>
              </a:rPr>
              <a:t>Nursing </a:t>
            </a:r>
          </a:p>
          <a:p>
            <a:pPr marL="1943090" indent="-485773" lvl="3">
              <a:lnSpc>
                <a:spcPts val="4799"/>
              </a:lnSpc>
              <a:buFont typeface="Arial"/>
              <a:buChar char="￭"/>
            </a:pPr>
            <a:r>
              <a:rPr lang="en-US" sz="2999">
                <a:solidFill>
                  <a:srgbClr val="1F294C"/>
                </a:solidFill>
                <a:latin typeface="Quicksand"/>
              </a:rPr>
              <a:t>Etc.</a:t>
            </a:r>
          </a:p>
          <a:p>
            <a:pPr>
              <a:lnSpc>
                <a:spcPts val="4799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4596961">
            <a:off x="-1406027" y="6806086"/>
            <a:ext cx="4389359" cy="4373398"/>
          </a:xfrm>
          <a:custGeom>
            <a:avLst/>
            <a:gdLst/>
            <a:ahLst/>
            <a:cxnLst/>
            <a:rect r="r" b="b" t="t" l="l"/>
            <a:pathLst>
              <a:path h="4373398" w="4389359">
                <a:moveTo>
                  <a:pt x="0" y="0"/>
                </a:moveTo>
                <a:lnTo>
                  <a:pt x="4389359" y="0"/>
                </a:lnTo>
                <a:lnTo>
                  <a:pt x="4389359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201367">
            <a:off x="557077" y="8324231"/>
            <a:ext cx="3625255" cy="4816160"/>
          </a:xfrm>
          <a:custGeom>
            <a:avLst/>
            <a:gdLst/>
            <a:ahLst/>
            <a:cxnLst/>
            <a:rect r="r" b="b" t="t" l="l"/>
            <a:pathLst>
              <a:path h="4816160" w="3625255">
                <a:moveTo>
                  <a:pt x="0" y="0"/>
                </a:moveTo>
                <a:lnTo>
                  <a:pt x="3625255" y="0"/>
                </a:lnTo>
                <a:lnTo>
                  <a:pt x="3625255" y="4816160"/>
                </a:lnTo>
                <a:lnTo>
                  <a:pt x="0" y="48161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123381">
            <a:off x="15488782" y="-651472"/>
            <a:ext cx="3980134" cy="4114800"/>
          </a:xfrm>
          <a:custGeom>
            <a:avLst/>
            <a:gdLst/>
            <a:ahLst/>
            <a:cxnLst/>
            <a:rect r="r" b="b" t="t" l="l"/>
            <a:pathLst>
              <a:path h="4114800" w="3980134">
                <a:moveTo>
                  <a:pt x="0" y="0"/>
                </a:moveTo>
                <a:lnTo>
                  <a:pt x="3980134" y="0"/>
                </a:lnTo>
                <a:lnTo>
                  <a:pt x="39801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395011">
            <a:off x="13614410" y="-1236110"/>
            <a:ext cx="2725288" cy="3620552"/>
          </a:xfrm>
          <a:custGeom>
            <a:avLst/>
            <a:gdLst/>
            <a:ahLst/>
            <a:cxnLst/>
            <a:rect r="r" b="b" t="t" l="l"/>
            <a:pathLst>
              <a:path h="3620552" w="2725288">
                <a:moveTo>
                  <a:pt x="0" y="0"/>
                </a:moveTo>
                <a:lnTo>
                  <a:pt x="2725289" y="0"/>
                </a:lnTo>
                <a:lnTo>
                  <a:pt x="2725289" y="3620552"/>
                </a:lnTo>
                <a:lnTo>
                  <a:pt x="0" y="36205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F0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82933" y="951958"/>
            <a:ext cx="12322972" cy="848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9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</a:rPr>
              <a:t>STATS AS OF 2023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10026593">
            <a:off x="15481612" y="-521355"/>
            <a:ext cx="3555375" cy="4205283"/>
          </a:xfrm>
          <a:custGeom>
            <a:avLst/>
            <a:gdLst/>
            <a:ahLst/>
            <a:cxnLst/>
            <a:rect r="r" b="b" t="t" l="l"/>
            <a:pathLst>
              <a:path h="4205283" w="3555375">
                <a:moveTo>
                  <a:pt x="0" y="0"/>
                </a:moveTo>
                <a:lnTo>
                  <a:pt x="3555376" y="0"/>
                </a:lnTo>
                <a:lnTo>
                  <a:pt x="3555376" y="4205282"/>
                </a:lnTo>
                <a:lnTo>
                  <a:pt x="0" y="42052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-2827656">
            <a:off x="14119950" y="-1318357"/>
            <a:ext cx="3484112" cy="2787289"/>
          </a:xfrm>
          <a:custGeom>
            <a:avLst/>
            <a:gdLst/>
            <a:ahLst/>
            <a:cxnLst/>
            <a:rect r="r" b="b" t="t" l="l"/>
            <a:pathLst>
              <a:path h="2787289" w="3484112">
                <a:moveTo>
                  <a:pt x="3484112" y="2787289"/>
                </a:moveTo>
                <a:lnTo>
                  <a:pt x="0" y="2787289"/>
                </a:lnTo>
                <a:lnTo>
                  <a:pt x="0" y="0"/>
                </a:lnTo>
                <a:lnTo>
                  <a:pt x="3484112" y="0"/>
                </a:lnTo>
                <a:lnTo>
                  <a:pt x="3484112" y="27872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03501" y="2781696"/>
            <a:ext cx="4862737" cy="4695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434" indent="-259217" lvl="1">
              <a:lnSpc>
                <a:spcPts val="3073"/>
              </a:lnSpc>
              <a:buFont typeface="Arial"/>
              <a:buChar char="•"/>
            </a:pPr>
            <a:r>
              <a:rPr lang="en-US" sz="2401" spc="24">
                <a:solidFill>
                  <a:srgbClr val="1F294C"/>
                </a:solidFill>
                <a:latin typeface="Quicksand Bold"/>
              </a:rPr>
              <a:t>45%</a:t>
            </a:r>
            <a:r>
              <a:rPr lang="en-US" sz="2401" spc="24">
                <a:solidFill>
                  <a:srgbClr val="1F294C"/>
                </a:solidFill>
                <a:latin typeface="Quicksand"/>
              </a:rPr>
              <a:t> of Millennials report they would change their job for tuition reimbursement benefits. (</a:t>
            </a:r>
            <a:r>
              <a:rPr lang="en-US" sz="2401" spc="24">
                <a:solidFill>
                  <a:srgbClr val="1F294C"/>
                </a:solidFill>
                <a:latin typeface="Quicksand"/>
                <a:hlinkClick r:id="rId6" tooltip="https://www.gallup.com/workplace/238085/state-american-workplace-report-2017.aspx"/>
              </a:rPr>
              <a:t>Gallup</a:t>
            </a:r>
            <a:r>
              <a:rPr lang="en-US" sz="2401" spc="24">
                <a:solidFill>
                  <a:srgbClr val="1F294C"/>
                </a:solidFill>
                <a:latin typeface="Quicksand"/>
              </a:rPr>
              <a:t>)</a:t>
            </a:r>
          </a:p>
          <a:p>
            <a:pPr>
              <a:lnSpc>
                <a:spcPts val="3601"/>
              </a:lnSpc>
            </a:pPr>
          </a:p>
          <a:p>
            <a:pPr marL="518434" indent="-259217" lvl="1">
              <a:lnSpc>
                <a:spcPts val="3601"/>
              </a:lnSpc>
              <a:buFont typeface="Arial"/>
              <a:buChar char="•"/>
            </a:pPr>
            <a:r>
              <a:rPr lang="en-US" sz="2401" spc="24">
                <a:solidFill>
                  <a:srgbClr val="1F294C"/>
                </a:solidFill>
                <a:latin typeface="Quicksand Bold"/>
              </a:rPr>
              <a:t>76%</a:t>
            </a:r>
            <a:r>
              <a:rPr lang="en-US" sz="2401" spc="24">
                <a:solidFill>
                  <a:srgbClr val="1F294C"/>
                </a:solidFill>
                <a:latin typeface="Quicksand"/>
              </a:rPr>
              <a:t> of employees said they are more likely to stay with their employer because of its tuition reimbursement benefit. (</a:t>
            </a:r>
            <a:r>
              <a:rPr lang="en-US" sz="2401" spc="24">
                <a:solidFill>
                  <a:srgbClr val="1F294C"/>
                </a:solidFill>
                <a:latin typeface="Quicksand"/>
                <a:hlinkClick r:id="rId7" tooltip="https://www.brighthorizons.com/employer-resources/working-learner-index-report"/>
              </a:rPr>
              <a:t>Bright Horizons</a:t>
            </a:r>
            <a:r>
              <a:rPr lang="en-US" sz="2401" spc="24">
                <a:solidFill>
                  <a:srgbClr val="1F294C"/>
                </a:solidFill>
                <a:latin typeface="Quicksand"/>
              </a:rPr>
              <a:t>)</a:t>
            </a:r>
          </a:p>
          <a:p>
            <a:pPr>
              <a:lnSpc>
                <a:spcPts val="3601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6713914" y="2724546"/>
            <a:ext cx="4860173" cy="4566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1F294C"/>
                </a:solidFill>
                <a:latin typeface="Quicksand"/>
              </a:rPr>
              <a:t>Most respondents</a:t>
            </a:r>
            <a:r>
              <a:rPr lang="en-US" sz="2400" spc="24">
                <a:solidFill>
                  <a:srgbClr val="1F294C"/>
                </a:solidFill>
                <a:latin typeface="Quicksand Bold"/>
              </a:rPr>
              <a:t> (82%) </a:t>
            </a:r>
            <a:r>
              <a:rPr lang="en-US" sz="2400" spc="24">
                <a:solidFill>
                  <a:srgbClr val="1F294C"/>
                </a:solidFill>
                <a:latin typeface="Quicksand"/>
              </a:rPr>
              <a:t>said the skills or degree earned through their employer’s tuition reimbursement program helped them be a more effective employee and </a:t>
            </a:r>
            <a:r>
              <a:rPr lang="en-US" sz="2400" spc="24">
                <a:solidFill>
                  <a:srgbClr val="1F294C"/>
                </a:solidFill>
                <a:latin typeface="Quicksand Bold"/>
              </a:rPr>
              <a:t>84%</a:t>
            </a:r>
            <a:r>
              <a:rPr lang="en-US" sz="2400" spc="24">
                <a:solidFill>
                  <a:srgbClr val="1F294C"/>
                </a:solidFill>
                <a:latin typeface="Quicksand"/>
              </a:rPr>
              <a:t> feel it helped them prepare for the future of work. (</a:t>
            </a:r>
            <a:r>
              <a:rPr lang="en-US" sz="2400" spc="24">
                <a:solidFill>
                  <a:srgbClr val="1F294C"/>
                </a:solidFill>
                <a:latin typeface="Quicksand"/>
                <a:hlinkClick r:id="rId8" tooltip="https://www.brighthorizons.com/employer-resources/working-learner-index-report"/>
              </a:rPr>
              <a:t>Bright Horizons</a:t>
            </a:r>
            <a:r>
              <a:rPr lang="en-US" sz="2400" spc="24" u="sng">
                <a:solidFill>
                  <a:srgbClr val="1F294C"/>
                </a:solidFill>
                <a:latin typeface="Quicksand"/>
                <a:hlinkClick r:id="rId9" tooltip="https://www.brighthorizons.com/employer-resources/working-learner-index-report"/>
              </a:rPr>
              <a:t>)</a:t>
            </a:r>
          </a:p>
          <a:p>
            <a:pPr>
              <a:lnSpc>
                <a:spcPts val="360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2021761" y="2724546"/>
            <a:ext cx="4860173" cy="7309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1F294C"/>
                </a:solidFill>
                <a:latin typeface="Quicksand"/>
              </a:rPr>
              <a:t>88% of Gen Z workers say they are more likely to recommend their employer because of its education benefits. (</a:t>
            </a:r>
            <a:r>
              <a:rPr lang="en-US" sz="2400" spc="24">
                <a:solidFill>
                  <a:srgbClr val="1F294C"/>
                </a:solidFill>
                <a:latin typeface="Quicksand"/>
                <a:hlinkClick r:id="rId10" tooltip="https://www.brighthorizons.com/employer-resources/working-learner-index-report"/>
              </a:rPr>
              <a:t>Bright Horizons</a:t>
            </a:r>
            <a:r>
              <a:rPr lang="en-US" sz="2400" spc="24">
                <a:solidFill>
                  <a:srgbClr val="1F294C"/>
                </a:solidFill>
                <a:latin typeface="Quicksand"/>
              </a:rPr>
              <a:t>)</a:t>
            </a:r>
          </a:p>
          <a:p>
            <a:pPr>
              <a:lnSpc>
                <a:spcPts val="3600"/>
              </a:lnSpc>
            </a:pPr>
          </a:p>
          <a:p>
            <a:pPr marL="518160" indent="-259080" lvl="1">
              <a:lnSpc>
                <a:spcPts val="3600"/>
              </a:lnSpc>
              <a:buFont typeface="Arial"/>
              <a:buChar char="•"/>
            </a:pPr>
            <a:r>
              <a:rPr lang="en-US" sz="2400" spc="24" u="sng">
                <a:solidFill>
                  <a:srgbClr val="1F294C"/>
                </a:solidFill>
                <a:latin typeface="Quicksand"/>
                <a:hlinkClick r:id="rId11" tooltip="https://www.huffpost.com/entry/not-investing-in-employee_b_5545222"/>
              </a:rPr>
              <a:t>According to HR Magazine</a:t>
            </a:r>
            <a:r>
              <a:rPr lang="en-US" sz="2400" spc="24">
                <a:solidFill>
                  <a:srgbClr val="1F294C"/>
                </a:solidFill>
                <a:latin typeface="Quicksand"/>
              </a:rPr>
              <a:t>, companies who invest </a:t>
            </a:r>
            <a:r>
              <a:rPr lang="en-US" sz="2400" spc="24">
                <a:solidFill>
                  <a:srgbClr val="1F294C"/>
                </a:solidFill>
                <a:latin typeface="Quicksand Bold"/>
              </a:rPr>
              <a:t>$1,500</a:t>
            </a:r>
            <a:r>
              <a:rPr lang="en-US" sz="2400" spc="24">
                <a:solidFill>
                  <a:srgbClr val="1F294C"/>
                </a:solidFill>
                <a:latin typeface="Quicksand"/>
              </a:rPr>
              <a:t> or more a year on each employee enjoy profit margins that are</a:t>
            </a:r>
            <a:r>
              <a:rPr lang="en-US" sz="2400" spc="24">
                <a:solidFill>
                  <a:srgbClr val="1F294C"/>
                </a:solidFill>
                <a:latin typeface="Quicksand Bold"/>
              </a:rPr>
              <a:t> 24%</a:t>
            </a:r>
            <a:r>
              <a:rPr lang="en-US" sz="2400" spc="24">
                <a:solidFill>
                  <a:srgbClr val="1F294C"/>
                </a:solidFill>
                <a:latin typeface="Quicksand"/>
              </a:rPr>
              <a:t> higher than companies with low or no investment in employee training.</a:t>
            </a:r>
          </a:p>
          <a:p>
            <a:pPr>
              <a:lnSpc>
                <a:spcPts val="3600"/>
              </a:lnSpc>
            </a:pPr>
          </a:p>
          <a:p>
            <a:pPr>
              <a:lnSpc>
                <a:spcPts val="3600"/>
              </a:lnSpc>
            </a:pPr>
          </a:p>
        </p:txBody>
      </p:sp>
    </p:spTree>
  </p:cSld>
  <p:clrMapOvr>
    <a:masterClrMapping/>
  </p:clrMapOvr>
  <p:transition spd="slow">
    <p:push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F0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82933" y="1482599"/>
            <a:ext cx="12322972" cy="848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9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</a:rPr>
              <a:t>BENEFITS OF THIS PROGRAM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339391" y="2645284"/>
            <a:ext cx="4860173" cy="1606198"/>
            <a:chOff x="0" y="0"/>
            <a:chExt cx="1280045" cy="4230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80045" cy="423031"/>
            </a:xfrm>
            <a:custGeom>
              <a:avLst/>
              <a:gdLst/>
              <a:ahLst/>
              <a:cxnLst/>
              <a:rect r="r" b="b" t="t" l="l"/>
              <a:pathLst>
                <a:path h="423031" w="1280045">
                  <a:moveTo>
                    <a:pt x="15929" y="0"/>
                  </a:moveTo>
                  <a:lnTo>
                    <a:pt x="1264116" y="0"/>
                  </a:lnTo>
                  <a:cubicBezTo>
                    <a:pt x="1268341" y="0"/>
                    <a:pt x="1272392" y="1678"/>
                    <a:pt x="1275380" y="4666"/>
                  </a:cubicBezTo>
                  <a:cubicBezTo>
                    <a:pt x="1278367" y="7653"/>
                    <a:pt x="1280045" y="11705"/>
                    <a:pt x="1280045" y="15929"/>
                  </a:cubicBezTo>
                  <a:lnTo>
                    <a:pt x="1280045" y="407102"/>
                  </a:lnTo>
                  <a:cubicBezTo>
                    <a:pt x="1280045" y="411327"/>
                    <a:pt x="1278367" y="415379"/>
                    <a:pt x="1275380" y="418366"/>
                  </a:cubicBezTo>
                  <a:cubicBezTo>
                    <a:pt x="1272392" y="421353"/>
                    <a:pt x="1268341" y="423031"/>
                    <a:pt x="1264116" y="423031"/>
                  </a:cubicBezTo>
                  <a:lnTo>
                    <a:pt x="15929" y="423031"/>
                  </a:lnTo>
                  <a:cubicBezTo>
                    <a:pt x="7132" y="423031"/>
                    <a:pt x="0" y="415900"/>
                    <a:pt x="0" y="407102"/>
                  </a:cubicBezTo>
                  <a:lnTo>
                    <a:pt x="0" y="15929"/>
                  </a:lnTo>
                  <a:cubicBezTo>
                    <a:pt x="0" y="11705"/>
                    <a:pt x="1678" y="7653"/>
                    <a:pt x="4666" y="4666"/>
                  </a:cubicBezTo>
                  <a:cubicBezTo>
                    <a:pt x="7653" y="1678"/>
                    <a:pt x="11705" y="0"/>
                    <a:pt x="15929" y="0"/>
                  </a:cubicBezTo>
                  <a:close/>
                </a:path>
              </a:pathLst>
            </a:custGeom>
            <a:solidFill>
              <a:srgbClr val="9FCFF9"/>
            </a:soli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1280045" cy="432556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120"/>
                </a:lnSpc>
              </a:pPr>
              <a:r>
                <a:rPr lang="en-US" sz="2600" spc="26">
                  <a:solidFill>
                    <a:srgbClr val="1F294C"/>
                  </a:solidFill>
                  <a:latin typeface="Proxima Nova Bold"/>
                </a:rPr>
                <a:t>BUILDS MUTUAL RELATIONSHIP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6713914" y="2645284"/>
            <a:ext cx="4860173" cy="1606198"/>
            <a:chOff x="0" y="0"/>
            <a:chExt cx="1280045" cy="42303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80045" cy="423031"/>
            </a:xfrm>
            <a:custGeom>
              <a:avLst/>
              <a:gdLst/>
              <a:ahLst/>
              <a:cxnLst/>
              <a:rect r="r" b="b" t="t" l="l"/>
              <a:pathLst>
                <a:path h="423031" w="1280045">
                  <a:moveTo>
                    <a:pt x="15929" y="0"/>
                  </a:moveTo>
                  <a:lnTo>
                    <a:pt x="1264116" y="0"/>
                  </a:lnTo>
                  <a:cubicBezTo>
                    <a:pt x="1268341" y="0"/>
                    <a:pt x="1272392" y="1678"/>
                    <a:pt x="1275380" y="4666"/>
                  </a:cubicBezTo>
                  <a:cubicBezTo>
                    <a:pt x="1278367" y="7653"/>
                    <a:pt x="1280045" y="11705"/>
                    <a:pt x="1280045" y="15929"/>
                  </a:cubicBezTo>
                  <a:lnTo>
                    <a:pt x="1280045" y="407102"/>
                  </a:lnTo>
                  <a:cubicBezTo>
                    <a:pt x="1280045" y="411327"/>
                    <a:pt x="1278367" y="415379"/>
                    <a:pt x="1275380" y="418366"/>
                  </a:cubicBezTo>
                  <a:cubicBezTo>
                    <a:pt x="1272392" y="421353"/>
                    <a:pt x="1268341" y="423031"/>
                    <a:pt x="1264116" y="423031"/>
                  </a:cubicBezTo>
                  <a:lnTo>
                    <a:pt x="15929" y="423031"/>
                  </a:lnTo>
                  <a:cubicBezTo>
                    <a:pt x="7132" y="423031"/>
                    <a:pt x="0" y="415900"/>
                    <a:pt x="0" y="407102"/>
                  </a:cubicBezTo>
                  <a:lnTo>
                    <a:pt x="0" y="15929"/>
                  </a:lnTo>
                  <a:cubicBezTo>
                    <a:pt x="0" y="11705"/>
                    <a:pt x="1678" y="7653"/>
                    <a:pt x="4666" y="4666"/>
                  </a:cubicBezTo>
                  <a:cubicBezTo>
                    <a:pt x="7653" y="1678"/>
                    <a:pt x="11705" y="0"/>
                    <a:pt x="15929" y="0"/>
                  </a:cubicBezTo>
                  <a:close/>
                </a:path>
              </a:pathLst>
            </a:custGeom>
            <a:solidFill>
              <a:srgbClr val="9FCFF9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1280045" cy="432556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120"/>
                </a:lnSpc>
              </a:pPr>
              <a:r>
                <a:rPr lang="en-US" sz="2600" spc="26">
                  <a:solidFill>
                    <a:srgbClr val="1F294C"/>
                  </a:solidFill>
                  <a:latin typeface="Proxima Nova Bold"/>
                </a:rPr>
                <a:t>BUILDS LOYALTY FROM THE EMPLOYEE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2088436" y="2645284"/>
            <a:ext cx="4860173" cy="1606198"/>
            <a:chOff x="0" y="0"/>
            <a:chExt cx="1280045" cy="42303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80045" cy="423031"/>
            </a:xfrm>
            <a:custGeom>
              <a:avLst/>
              <a:gdLst/>
              <a:ahLst/>
              <a:cxnLst/>
              <a:rect r="r" b="b" t="t" l="l"/>
              <a:pathLst>
                <a:path h="423031" w="1280045">
                  <a:moveTo>
                    <a:pt x="15929" y="0"/>
                  </a:moveTo>
                  <a:lnTo>
                    <a:pt x="1264116" y="0"/>
                  </a:lnTo>
                  <a:cubicBezTo>
                    <a:pt x="1268341" y="0"/>
                    <a:pt x="1272392" y="1678"/>
                    <a:pt x="1275380" y="4666"/>
                  </a:cubicBezTo>
                  <a:cubicBezTo>
                    <a:pt x="1278367" y="7653"/>
                    <a:pt x="1280045" y="11705"/>
                    <a:pt x="1280045" y="15929"/>
                  </a:cubicBezTo>
                  <a:lnTo>
                    <a:pt x="1280045" y="407102"/>
                  </a:lnTo>
                  <a:cubicBezTo>
                    <a:pt x="1280045" y="411327"/>
                    <a:pt x="1278367" y="415379"/>
                    <a:pt x="1275380" y="418366"/>
                  </a:cubicBezTo>
                  <a:cubicBezTo>
                    <a:pt x="1272392" y="421353"/>
                    <a:pt x="1268341" y="423031"/>
                    <a:pt x="1264116" y="423031"/>
                  </a:cubicBezTo>
                  <a:lnTo>
                    <a:pt x="15929" y="423031"/>
                  </a:lnTo>
                  <a:cubicBezTo>
                    <a:pt x="7132" y="423031"/>
                    <a:pt x="0" y="415900"/>
                    <a:pt x="0" y="407102"/>
                  </a:cubicBezTo>
                  <a:lnTo>
                    <a:pt x="0" y="15929"/>
                  </a:lnTo>
                  <a:cubicBezTo>
                    <a:pt x="0" y="11705"/>
                    <a:pt x="1678" y="7653"/>
                    <a:pt x="4666" y="4666"/>
                  </a:cubicBezTo>
                  <a:cubicBezTo>
                    <a:pt x="7653" y="1678"/>
                    <a:pt x="11705" y="0"/>
                    <a:pt x="15929" y="0"/>
                  </a:cubicBezTo>
                  <a:close/>
                </a:path>
              </a:pathLst>
            </a:custGeom>
            <a:solidFill>
              <a:srgbClr val="9FCFF9"/>
            </a:solidFill>
            <a:ln cap="sq">
              <a:noFill/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"/>
              <a:ext cx="1280045" cy="432556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3120"/>
                </a:lnSpc>
              </a:pPr>
              <a:r>
                <a:rPr lang="en-US" sz="2600" spc="26">
                  <a:solidFill>
                    <a:srgbClr val="1F294C"/>
                  </a:solidFill>
                  <a:latin typeface="Proxima Nova Bold"/>
                </a:rPr>
                <a:t>GIVES US A QUALITY EMPLOYEE</a:t>
              </a: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339391" y="4519398"/>
            <a:ext cx="4860173" cy="3651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1F294C"/>
                </a:solidFill>
                <a:latin typeface="Quicksand"/>
              </a:rPr>
              <a:t>Create an Individual Development plan to their desired career path.</a:t>
            </a:r>
          </a:p>
          <a:p>
            <a:pPr>
              <a:lnSpc>
                <a:spcPts val="3600"/>
              </a:lnSpc>
            </a:pPr>
          </a:p>
          <a:p>
            <a:pPr marL="518160" indent="-259080" lvl="1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1F294C"/>
                </a:solidFill>
                <a:latin typeface="Quicksand"/>
              </a:rPr>
              <a:t>We stay in contact with them as they go through their training or degree.</a:t>
            </a:r>
          </a:p>
          <a:p>
            <a:pPr>
              <a:lnSpc>
                <a:spcPts val="3600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6713914" y="4519398"/>
            <a:ext cx="4860173" cy="4852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1F294C"/>
                </a:solidFill>
                <a:latin typeface="Quicksand"/>
              </a:rPr>
              <a:t>Employees stay at a job that they know invests in their career pursuit. </a:t>
            </a:r>
          </a:p>
          <a:p>
            <a:pPr>
              <a:lnSpc>
                <a:spcPts val="3600"/>
              </a:lnSpc>
            </a:pPr>
          </a:p>
          <a:p>
            <a:pPr marL="518160" indent="-259080" lvl="1">
              <a:lnSpc>
                <a:spcPts val="3408"/>
              </a:lnSpc>
              <a:buFont typeface="Arial"/>
              <a:buChar char="•"/>
            </a:pPr>
            <a:r>
              <a:rPr lang="en-US" sz="2400" spc="24">
                <a:solidFill>
                  <a:srgbClr val="1F294C"/>
                </a:solidFill>
                <a:latin typeface="Quicksand"/>
              </a:rPr>
              <a:t>According to LinkedIn’s 2019 </a:t>
            </a:r>
            <a:r>
              <a:rPr lang="en-US" sz="2400" spc="24">
                <a:solidFill>
                  <a:srgbClr val="1F294C"/>
                </a:solidFill>
                <a:latin typeface="Quicksand"/>
                <a:hlinkClick r:id="rId2" tooltip="https://learning.linkedin.com/resources/workplace-learning-report"/>
              </a:rPr>
              <a:t>Workforce Report</a:t>
            </a:r>
            <a:r>
              <a:rPr lang="en-US" sz="2400" spc="24">
                <a:solidFill>
                  <a:srgbClr val="1F294C"/>
                </a:solidFill>
                <a:latin typeface="Quicksand"/>
              </a:rPr>
              <a:t>, 94 percent of employees say that they would stay at a company longer if it simply invested in helping them learn.</a:t>
            </a:r>
          </a:p>
          <a:p>
            <a:pPr>
              <a:lnSpc>
                <a:spcPts val="360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2088436" y="4519398"/>
            <a:ext cx="4860173" cy="27374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18160" indent="-259080" lvl="1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1F294C"/>
                </a:solidFill>
                <a:latin typeface="Quicksand"/>
              </a:rPr>
              <a:t>By finding them young, and working with them, we get an employee that knows our business and is more willing to work for the benefit of our members. 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4201469">
            <a:off x="-1165980" y="7429873"/>
            <a:ext cx="4389359" cy="4373398"/>
          </a:xfrm>
          <a:custGeom>
            <a:avLst/>
            <a:gdLst/>
            <a:ahLst/>
            <a:cxnLst/>
            <a:rect r="r" b="b" t="t" l="l"/>
            <a:pathLst>
              <a:path h="4373398" w="4389359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4089119">
            <a:off x="991678" y="9138498"/>
            <a:ext cx="3484112" cy="2787289"/>
          </a:xfrm>
          <a:custGeom>
            <a:avLst/>
            <a:gdLst/>
            <a:ahLst/>
            <a:cxnLst/>
            <a:rect r="r" b="b" t="t" l="l"/>
            <a:pathLst>
              <a:path h="2787289" w="3484112">
                <a:moveTo>
                  <a:pt x="0" y="0"/>
                </a:moveTo>
                <a:lnTo>
                  <a:pt x="3484112" y="0"/>
                </a:lnTo>
                <a:lnTo>
                  <a:pt x="3484112" y="2787289"/>
                </a:lnTo>
                <a:lnTo>
                  <a:pt x="0" y="27872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10026593">
            <a:off x="15481612" y="-521355"/>
            <a:ext cx="3555375" cy="4205283"/>
          </a:xfrm>
          <a:custGeom>
            <a:avLst/>
            <a:gdLst/>
            <a:ahLst/>
            <a:cxnLst/>
            <a:rect r="r" b="b" t="t" l="l"/>
            <a:pathLst>
              <a:path h="4205283" w="3555375">
                <a:moveTo>
                  <a:pt x="0" y="0"/>
                </a:moveTo>
                <a:lnTo>
                  <a:pt x="3555376" y="0"/>
                </a:lnTo>
                <a:lnTo>
                  <a:pt x="3555376" y="4205282"/>
                </a:lnTo>
                <a:lnTo>
                  <a:pt x="0" y="42052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true" flipV="true" rot="-2827656">
            <a:off x="14119950" y="-1318357"/>
            <a:ext cx="3484112" cy="2787289"/>
          </a:xfrm>
          <a:custGeom>
            <a:avLst/>
            <a:gdLst/>
            <a:ahLst/>
            <a:cxnLst/>
            <a:rect r="r" b="b" t="t" l="l"/>
            <a:pathLst>
              <a:path h="2787289" w="3484112">
                <a:moveTo>
                  <a:pt x="3484112" y="2787289"/>
                </a:moveTo>
                <a:lnTo>
                  <a:pt x="0" y="2787289"/>
                </a:lnTo>
                <a:lnTo>
                  <a:pt x="0" y="0"/>
                </a:lnTo>
                <a:lnTo>
                  <a:pt x="3484112" y="0"/>
                </a:lnTo>
                <a:lnTo>
                  <a:pt x="3484112" y="2787289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F0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434547" y="1910676"/>
            <a:ext cx="7824753" cy="6063829"/>
          </a:xfrm>
          <a:custGeom>
            <a:avLst/>
            <a:gdLst/>
            <a:ahLst/>
            <a:cxnLst/>
            <a:rect r="r" b="b" t="t" l="l"/>
            <a:pathLst>
              <a:path h="6063829" w="7824753">
                <a:moveTo>
                  <a:pt x="0" y="0"/>
                </a:moveTo>
                <a:lnTo>
                  <a:pt x="7824753" y="0"/>
                </a:lnTo>
                <a:lnTo>
                  <a:pt x="7824753" y="6063828"/>
                </a:lnTo>
                <a:lnTo>
                  <a:pt x="0" y="6063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62025"/>
            <a:ext cx="8778629" cy="848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9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</a:rPr>
              <a:t>HOW TO IMPLEMENT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57275" y="1691601"/>
            <a:ext cx="8115300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>
                <a:solidFill>
                  <a:srgbClr val="1F294C"/>
                </a:solidFill>
                <a:latin typeface="Proxima Nova"/>
              </a:rPr>
              <a:t>Implementation Approximation 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2889691"/>
            <a:ext cx="8115300" cy="1226566"/>
            <a:chOff x="0" y="0"/>
            <a:chExt cx="10820400" cy="1635421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0"/>
              <a:ext cx="10820400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799" spc="27">
                  <a:solidFill>
                    <a:srgbClr val="0086B3"/>
                  </a:solidFill>
                  <a:latin typeface="Proxima Nova Bold"/>
                </a:rPr>
                <a:t>EMAIL METRO HIGH SCHOOLS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644525"/>
              <a:ext cx="10820400" cy="9908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911"/>
                </a:lnSpc>
              </a:pPr>
              <a:r>
                <a:rPr lang="en-US" sz="2599">
                  <a:solidFill>
                    <a:srgbClr val="1F294C"/>
                  </a:solidFill>
                  <a:latin typeface="Proxima Nova"/>
                </a:rPr>
                <a:t>We would introduce the idea to the schools and set up a time to meet with their Principles and Superintendent.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4393840"/>
            <a:ext cx="8115300" cy="871855"/>
            <a:chOff x="0" y="0"/>
            <a:chExt cx="10820400" cy="1162473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0"/>
              <a:ext cx="10820400" cy="5588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799" spc="27">
                  <a:solidFill>
                    <a:srgbClr val="0086B3"/>
                  </a:solidFill>
                  <a:latin typeface="Proxima Nova Bold"/>
                </a:rPr>
                <a:t>HAVE PITCH MEETINGS WITH SCHOOLS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606425"/>
              <a:ext cx="10820400" cy="5560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379"/>
                </a:lnSpc>
              </a:pPr>
              <a:r>
                <a:rPr lang="en-US" sz="2599">
                  <a:solidFill>
                    <a:srgbClr val="1F294C"/>
                  </a:solidFill>
                  <a:latin typeface="Proxima Nova"/>
                </a:rPr>
                <a:t>Bring a Pamphlet with program details.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5541920"/>
            <a:ext cx="8115300" cy="8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 spc="27">
                <a:solidFill>
                  <a:srgbClr val="0086B3"/>
                </a:solidFill>
                <a:latin typeface="Proxima Nova Bold"/>
              </a:rPr>
              <a:t>ALLOW SCHOOLS TO MARKET THE PROGRAM TO THEIR STUDENTS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6408695"/>
            <a:ext cx="8143875" cy="1102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11"/>
              </a:lnSpc>
            </a:pPr>
            <a:r>
              <a:rPr lang="en-US" sz="2599">
                <a:solidFill>
                  <a:srgbClr val="1F294C"/>
                </a:solidFill>
                <a:latin typeface="Proxima Nova"/>
              </a:rPr>
              <a:t>With students using forms to fill out their desired career path, we can vet through applications to find our diamond’s in the rough.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4596961">
            <a:off x="-1561157" y="7071601"/>
            <a:ext cx="4389359" cy="4373398"/>
          </a:xfrm>
          <a:custGeom>
            <a:avLst/>
            <a:gdLst/>
            <a:ahLst/>
            <a:cxnLst/>
            <a:rect r="r" b="b" t="t" l="l"/>
            <a:pathLst>
              <a:path h="4373398" w="4389359">
                <a:moveTo>
                  <a:pt x="0" y="0"/>
                </a:moveTo>
                <a:lnTo>
                  <a:pt x="4389360" y="0"/>
                </a:lnTo>
                <a:lnTo>
                  <a:pt x="4389360" y="4373398"/>
                </a:lnTo>
                <a:lnTo>
                  <a:pt x="0" y="4373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201367">
            <a:off x="419185" y="8403330"/>
            <a:ext cx="3625255" cy="4816160"/>
          </a:xfrm>
          <a:custGeom>
            <a:avLst/>
            <a:gdLst/>
            <a:ahLst/>
            <a:cxnLst/>
            <a:rect r="r" b="b" t="t" l="l"/>
            <a:pathLst>
              <a:path h="4816160" w="3625255">
                <a:moveTo>
                  <a:pt x="0" y="0"/>
                </a:moveTo>
                <a:lnTo>
                  <a:pt x="3625255" y="0"/>
                </a:lnTo>
                <a:lnTo>
                  <a:pt x="3625255" y="4816160"/>
                </a:lnTo>
                <a:lnTo>
                  <a:pt x="0" y="48161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10123381">
            <a:off x="15488782" y="-651472"/>
            <a:ext cx="3980134" cy="4114800"/>
          </a:xfrm>
          <a:custGeom>
            <a:avLst/>
            <a:gdLst/>
            <a:ahLst/>
            <a:cxnLst/>
            <a:rect r="r" b="b" t="t" l="l"/>
            <a:pathLst>
              <a:path h="4114800" w="3980134">
                <a:moveTo>
                  <a:pt x="0" y="0"/>
                </a:moveTo>
                <a:lnTo>
                  <a:pt x="3980134" y="0"/>
                </a:lnTo>
                <a:lnTo>
                  <a:pt x="39801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1395011">
            <a:off x="13614410" y="-1236110"/>
            <a:ext cx="2725288" cy="3620552"/>
          </a:xfrm>
          <a:custGeom>
            <a:avLst/>
            <a:gdLst/>
            <a:ahLst/>
            <a:cxnLst/>
            <a:rect r="r" b="b" t="t" l="l"/>
            <a:pathLst>
              <a:path h="3620552" w="2725288">
                <a:moveTo>
                  <a:pt x="0" y="0"/>
                </a:moveTo>
                <a:lnTo>
                  <a:pt x="2725289" y="0"/>
                </a:lnTo>
                <a:lnTo>
                  <a:pt x="2725289" y="3620552"/>
                </a:lnTo>
                <a:lnTo>
                  <a:pt x="0" y="362055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F0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07329" y="2097702"/>
            <a:ext cx="7451971" cy="6091595"/>
          </a:xfrm>
          <a:custGeom>
            <a:avLst/>
            <a:gdLst/>
            <a:ahLst/>
            <a:cxnLst/>
            <a:rect r="r" b="b" t="t" l="l"/>
            <a:pathLst>
              <a:path h="6091595" w="7451971">
                <a:moveTo>
                  <a:pt x="0" y="0"/>
                </a:moveTo>
                <a:lnTo>
                  <a:pt x="7451971" y="0"/>
                </a:lnTo>
                <a:lnTo>
                  <a:pt x="7451971" y="6091596"/>
                </a:lnTo>
                <a:lnTo>
                  <a:pt x="0" y="6091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058691"/>
            <a:ext cx="8778629" cy="848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99"/>
              </a:lnSpc>
            </a:pPr>
            <a:r>
              <a:rPr lang="en-US" sz="6399" spc="63">
                <a:solidFill>
                  <a:srgbClr val="0086B3"/>
                </a:solidFill>
                <a:latin typeface="Proxima Nova Bold"/>
              </a:rPr>
              <a:t>HOW TO IMPLEMENT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751456"/>
            <a:ext cx="8115300" cy="476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899"/>
              </a:lnSpc>
            </a:pPr>
            <a:r>
              <a:rPr lang="en-US" sz="2999">
                <a:solidFill>
                  <a:srgbClr val="1F294C"/>
                </a:solidFill>
                <a:latin typeface="Proxima Nova"/>
              </a:rPr>
              <a:t>Implementation Approximation</a:t>
            </a:r>
            <a:r>
              <a:rPr lang="en-US" sz="2999">
                <a:solidFill>
                  <a:srgbClr val="1F294C"/>
                </a:solidFill>
                <a:latin typeface="Proxima Nova"/>
              </a:rPr>
              <a:t> Duplication (2)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3021367"/>
            <a:ext cx="811530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 spc="27">
                <a:solidFill>
                  <a:srgbClr val="0086B3"/>
                </a:solidFill>
                <a:latin typeface="Proxima Nova Bold"/>
              </a:rPr>
              <a:t>STUDENT INTERVIEW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507142"/>
            <a:ext cx="8115300" cy="18266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11"/>
              </a:lnSpc>
            </a:pPr>
            <a:r>
              <a:rPr lang="en-US" sz="2599">
                <a:solidFill>
                  <a:srgbClr val="1F294C"/>
                </a:solidFill>
                <a:latin typeface="Proxima Nova"/>
              </a:rPr>
              <a:t>After vetting we would sit down with the students to get a feel for what career path the student is specifically looking to get into and how we can help them.</a:t>
            </a:r>
          </a:p>
          <a:p>
            <a:pPr marL="561339" indent="-280669" lvl="1">
              <a:lnSpc>
                <a:spcPts val="2911"/>
              </a:lnSpc>
              <a:buFont typeface="Arial"/>
              <a:buChar char="•"/>
            </a:pPr>
            <a:r>
              <a:rPr lang="en-US" sz="2599">
                <a:solidFill>
                  <a:srgbClr val="1F294C"/>
                </a:solidFill>
                <a:latin typeface="Proxima Nova"/>
              </a:rPr>
              <a:t>What are their dreams?</a:t>
            </a:r>
          </a:p>
          <a:p>
            <a:pPr marL="561339" indent="-280669" lvl="1">
              <a:lnSpc>
                <a:spcPts val="2911"/>
              </a:lnSpc>
              <a:buFont typeface="Arial"/>
              <a:buChar char="•"/>
            </a:pPr>
            <a:r>
              <a:rPr lang="en-US" sz="2599">
                <a:solidFill>
                  <a:srgbClr val="1F294C"/>
                </a:solidFill>
                <a:latin typeface="Proxima Nova"/>
              </a:rPr>
              <a:t>What is their ‘why’ for going after this career path.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039067"/>
            <a:ext cx="8115300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 spc="27">
                <a:solidFill>
                  <a:srgbClr val="0086B3"/>
                </a:solidFill>
                <a:latin typeface="Proxima Nova Bold"/>
              </a:rPr>
              <a:t>CREATE AN IDP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6524842"/>
            <a:ext cx="8115300" cy="740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11"/>
              </a:lnSpc>
            </a:pPr>
            <a:r>
              <a:rPr lang="en-US" sz="2599">
                <a:solidFill>
                  <a:srgbClr val="1F294C"/>
                </a:solidFill>
                <a:latin typeface="Proxima Nova"/>
              </a:rPr>
              <a:t>After vetting and interview we would choose a student and would, then, work on an IDP.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10026593">
            <a:off x="15481612" y="-521355"/>
            <a:ext cx="3555375" cy="4205283"/>
          </a:xfrm>
          <a:custGeom>
            <a:avLst/>
            <a:gdLst/>
            <a:ahLst/>
            <a:cxnLst/>
            <a:rect r="r" b="b" t="t" l="l"/>
            <a:pathLst>
              <a:path h="4205283" w="3555375">
                <a:moveTo>
                  <a:pt x="0" y="0"/>
                </a:moveTo>
                <a:lnTo>
                  <a:pt x="3555376" y="0"/>
                </a:lnTo>
                <a:lnTo>
                  <a:pt x="3555376" y="4205282"/>
                </a:lnTo>
                <a:lnTo>
                  <a:pt x="0" y="4205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true" rot="-2827656">
            <a:off x="14119950" y="-1318357"/>
            <a:ext cx="3484112" cy="2787289"/>
          </a:xfrm>
          <a:custGeom>
            <a:avLst/>
            <a:gdLst/>
            <a:ahLst/>
            <a:cxnLst/>
            <a:rect r="r" b="b" t="t" l="l"/>
            <a:pathLst>
              <a:path h="2787289" w="3484112">
                <a:moveTo>
                  <a:pt x="3484112" y="2787289"/>
                </a:moveTo>
                <a:lnTo>
                  <a:pt x="0" y="2787289"/>
                </a:lnTo>
                <a:lnTo>
                  <a:pt x="0" y="0"/>
                </a:lnTo>
                <a:lnTo>
                  <a:pt x="3484112" y="0"/>
                </a:lnTo>
                <a:lnTo>
                  <a:pt x="3484112" y="278728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DAFzhONzjYk</dc:identifier>
  <dcterms:modified xsi:type="dcterms:W3CDTF">2011-08-01T06:04:30Z</dcterms:modified>
  <cp:revision>1</cp:revision>
  <dc:title>True Sky Young Leaders Program - Aaron Hartman</dc:title>
</cp:coreProperties>
</file>